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7" r:id="rId5"/>
    <p:sldId id="261" r:id="rId6"/>
    <p:sldId id="260" r:id="rId7"/>
    <p:sldId id="262" r:id="rId8"/>
    <p:sldId id="263" r:id="rId9"/>
    <p:sldId id="264" r:id="rId10"/>
    <p:sldId id="275" r:id="rId11"/>
    <p:sldId id="273" r:id="rId12"/>
    <p:sldId id="266" r:id="rId13"/>
    <p:sldId id="270" r:id="rId14"/>
    <p:sldId id="269" r:id="rId15"/>
    <p:sldId id="274" r:id="rId16"/>
    <p:sldId id="268" r:id="rId17"/>
    <p:sldId id="272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09"/>
    <p:restoredTop sz="94580"/>
  </p:normalViewPr>
  <p:slideViewPr>
    <p:cSldViewPr snapToGrid="0" snapToObjects="1">
      <p:cViewPr>
        <p:scale>
          <a:sx n="93" d="100"/>
          <a:sy n="93" d="100"/>
        </p:scale>
        <p:origin x="56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8507B3-5E51-D54E-B33A-2D1B76061FA6}" type="doc">
      <dgm:prSet loTypeId="urn:microsoft.com/office/officeart/2005/8/layout/arrow2" loCatId="" qsTypeId="urn:microsoft.com/office/officeart/2005/8/quickstyle/3d3" qsCatId="3D" csTypeId="urn:microsoft.com/office/officeart/2005/8/colors/accent4_1" csCatId="accent4" phldr="1"/>
      <dgm:spPr/>
    </dgm:pt>
    <mc:AlternateContent xmlns:mc="http://schemas.openxmlformats.org/markup-compatibility/2006" xmlns:a14="http://schemas.microsoft.com/office/drawing/2010/main">
      <mc:Choice Requires="a14">
        <dgm:pt modelId="{17319C89-B088-1247-A0B1-7B06C6B60397}">
          <dgm:prSet phldrT="[Text]"/>
          <dgm:spPr/>
          <dgm:t>
            <a:bodyPr/>
            <a:lstStyle/>
            <a:p>
              <a:pPr rtl="0"/>
              <a:r>
                <a:rPr lang="en-US" dirty="0"/>
                <a:t>Expanding Universe, </a:t>
              </a:r>
            </a:p>
            <a:p>
              <a:pPr rtl="0"/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en-US" dirty="0"/>
                <a:t> Greatest Blunder?</a:t>
              </a:r>
            </a:p>
          </dgm:t>
        </dgm:pt>
      </mc:Choice>
      <mc:Fallback xmlns="">
        <dgm:pt modelId="{17319C89-B088-1247-A0B1-7B06C6B60397}">
          <dgm:prSet phldrT="[Text]"/>
          <dgm:spPr/>
          <dgm:t>
            <a:bodyPr/>
            <a:lstStyle/>
            <a:p>
              <a:pPr rtl="0"/>
              <a:r>
                <a:rPr lang="en-US" dirty="0"/>
                <a:t>Expanding Universe, </a:t>
              </a:r>
            </a:p>
            <a:p>
              <a:pPr rtl="0"/>
              <a:r>
                <a:rPr lang="el-GR" i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dirty="0"/>
                <a:t> Greatest Blunder?</a:t>
              </a:r>
            </a:p>
          </dgm:t>
        </dgm:pt>
      </mc:Fallback>
    </mc:AlternateContent>
    <dgm:pt modelId="{E5568B1C-AE72-0D4E-997C-B97B50D9E4FA}" type="parTrans" cxnId="{878BEE19-C20C-8148-8D49-A8CAC46E1A4E}">
      <dgm:prSet/>
      <dgm:spPr/>
      <dgm:t>
        <a:bodyPr/>
        <a:lstStyle/>
        <a:p>
          <a:endParaRPr lang="en-US"/>
        </a:p>
      </dgm:t>
    </dgm:pt>
    <dgm:pt modelId="{0D5640AF-E0F6-5F46-B9DF-7DB723475A29}" type="sibTrans" cxnId="{878BEE19-C20C-8148-8D49-A8CAC46E1A4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AB1E585-B247-4E43-969D-37C766116D20}">
          <dgm:prSet phldrT="[Text]"/>
          <dgm:spPr/>
          <dgm:t>
            <a:bodyPr/>
            <a:lstStyle/>
            <a:p>
              <a:r>
                <a:rPr lang="en-US" dirty="0"/>
                <a:t>Accelerated Expansion</a:t>
              </a:r>
            </a:p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en-US" dirty="0"/>
                <a:t> again …</a:t>
              </a:r>
            </a:p>
          </dgm:t>
        </dgm:pt>
      </mc:Choice>
      <mc:Fallback xmlns="">
        <dgm:pt modelId="{8AB1E585-B247-4E43-969D-37C766116D20}">
          <dgm:prSet phldrT="[Text]"/>
          <dgm:spPr/>
          <dgm:t>
            <a:bodyPr/>
            <a:lstStyle/>
            <a:p>
              <a:r>
                <a:rPr lang="en-US" dirty="0"/>
                <a:t>Accelerated Expansion</a:t>
              </a:r>
            </a:p>
            <a:p>
              <a:r>
                <a:rPr lang="el-GR" i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dirty="0"/>
                <a:t> again …</a:t>
              </a:r>
            </a:p>
          </dgm:t>
        </dgm:pt>
      </mc:Fallback>
    </mc:AlternateContent>
    <dgm:pt modelId="{91FB25C9-58B9-CB4B-9568-C58B98E7A0E9}" type="parTrans" cxnId="{11CCE8C8-34D2-7043-85AF-C979655460A6}">
      <dgm:prSet/>
      <dgm:spPr/>
      <dgm:t>
        <a:bodyPr/>
        <a:lstStyle/>
        <a:p>
          <a:endParaRPr lang="en-US"/>
        </a:p>
      </dgm:t>
    </dgm:pt>
    <dgm:pt modelId="{AEED1CA5-3AA7-664A-B10D-CD83610BABC4}" type="sibTrans" cxnId="{11CCE8C8-34D2-7043-85AF-C979655460A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9E6E4F2-6038-9D48-A0E1-7E0DD7C41D84}">
          <dgm:prSet/>
          <dgm:spPr/>
          <dgm:t>
            <a:bodyPr/>
            <a:lstStyle/>
            <a:p>
              <a:r>
                <a:rPr lang="en-US" dirty="0"/>
                <a:t>General Relativity +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endParaRPr lang="en-US" dirty="0"/>
            </a:p>
          </dgm:t>
        </dgm:pt>
      </mc:Choice>
      <mc:Fallback xmlns="">
        <dgm:pt modelId="{39E6E4F2-6038-9D48-A0E1-7E0DD7C41D84}">
          <dgm:prSet/>
          <dgm:spPr/>
          <dgm:t>
            <a:bodyPr/>
            <a:lstStyle/>
            <a:p>
              <a:r>
                <a:rPr lang="en-US" dirty="0"/>
                <a:t>General Relativity + </a:t>
              </a:r>
              <a:r>
                <a:rPr lang="el-GR" i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endParaRPr lang="en-US" dirty="0"/>
            </a:p>
          </dgm:t>
        </dgm:pt>
      </mc:Fallback>
    </mc:AlternateContent>
    <dgm:pt modelId="{1155FC99-12A9-E545-B7EB-30562E8D2055}" type="parTrans" cxnId="{01C0EC95-DD2C-6745-B2CF-F58E6D44D364}">
      <dgm:prSet/>
      <dgm:spPr/>
      <dgm:t>
        <a:bodyPr/>
        <a:lstStyle/>
        <a:p>
          <a:endParaRPr lang="en-US"/>
        </a:p>
      </dgm:t>
    </dgm:pt>
    <dgm:pt modelId="{5A55C141-3145-104D-B584-5753EEF32BFC}" type="sibTrans" cxnId="{01C0EC95-DD2C-6745-B2CF-F58E6D44D364}">
      <dgm:prSet/>
      <dgm:spPr/>
      <dgm:t>
        <a:bodyPr/>
        <a:lstStyle/>
        <a:p>
          <a:endParaRPr lang="en-US"/>
        </a:p>
      </dgm:t>
    </dgm:pt>
    <dgm:pt modelId="{C3ED20C8-A14F-1F4E-89B2-AE3F9FA6143B}">
      <dgm:prSet custT="1"/>
      <dgm:spPr/>
      <dgm:t>
        <a:bodyPr/>
        <a:lstStyle/>
        <a:p>
          <a:r>
            <a:rPr lang="en-US" sz="1800" dirty="0"/>
            <a:t>Dark Energy Experiments</a:t>
          </a:r>
        </a:p>
      </dgm:t>
    </dgm:pt>
    <dgm:pt modelId="{3E14FFEE-65CD-D44B-8ACC-40C18C0F9721}" type="parTrans" cxnId="{D2852A14-78B3-1148-83AE-E5F689929D63}">
      <dgm:prSet/>
      <dgm:spPr/>
      <dgm:t>
        <a:bodyPr/>
        <a:lstStyle/>
        <a:p>
          <a:endParaRPr lang="en-US"/>
        </a:p>
      </dgm:t>
    </dgm:pt>
    <dgm:pt modelId="{18029D35-C845-664C-A6D5-1D3F4615B944}" type="sibTrans" cxnId="{D2852A14-78B3-1148-83AE-E5F689929D63}">
      <dgm:prSet/>
      <dgm:spPr/>
      <dgm:t>
        <a:bodyPr/>
        <a:lstStyle/>
        <a:p>
          <a:endParaRPr lang="en-US"/>
        </a:p>
      </dgm:t>
    </dgm:pt>
    <dgm:pt modelId="{EF204794-7B25-0441-97BD-065B2B2BD827}">
      <dgm:prSet phldrT="[Text]"/>
      <dgm:spPr/>
      <dgm:t>
        <a:bodyPr/>
        <a:lstStyle/>
        <a:p>
          <a:pPr rtl="0"/>
          <a:r>
            <a:rPr lang="en-US" dirty="0"/>
            <a:t>Origin: Big Bang</a:t>
          </a:r>
        </a:p>
      </dgm:t>
    </dgm:pt>
    <dgm:pt modelId="{D256C497-8DB9-4E42-8418-C4F963F76A81}" type="parTrans" cxnId="{C363D03C-AFAC-FD4D-9644-1571217ED8DF}">
      <dgm:prSet/>
      <dgm:spPr/>
      <dgm:t>
        <a:bodyPr/>
        <a:lstStyle/>
        <a:p>
          <a:endParaRPr lang="en-US"/>
        </a:p>
      </dgm:t>
    </dgm:pt>
    <dgm:pt modelId="{C06DDA0F-8EB6-4E4D-93D2-01CFA00A0FC3}" type="sibTrans" cxnId="{C363D03C-AFAC-FD4D-9644-1571217ED8DF}">
      <dgm:prSet/>
      <dgm:spPr/>
      <dgm:t>
        <a:bodyPr/>
        <a:lstStyle/>
        <a:p>
          <a:endParaRPr lang="en-US"/>
        </a:p>
      </dgm:t>
    </dgm:pt>
    <dgm:pt modelId="{820A14F4-A02D-D04A-9DF9-05FFAE51ACB0}" type="pres">
      <dgm:prSet presAssocID="{328507B3-5E51-D54E-B33A-2D1B76061FA6}" presName="arrowDiagram" presStyleCnt="0">
        <dgm:presLayoutVars>
          <dgm:chMax val="5"/>
          <dgm:dir/>
          <dgm:resizeHandles val="exact"/>
        </dgm:presLayoutVars>
      </dgm:prSet>
      <dgm:spPr/>
    </dgm:pt>
    <dgm:pt modelId="{06BCF1A7-5C7D-144D-8168-D9FE55768EBE}" type="pres">
      <dgm:prSet presAssocID="{328507B3-5E51-D54E-B33A-2D1B76061FA6}" presName="arrow" presStyleLbl="bgShp" presStyleIdx="0" presStyleCnt="1" custScaleX="114378" custLinFactNeighborX="213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45337D0-60FF-EF49-91C1-4FB05384A20A}" type="pres">
      <dgm:prSet presAssocID="{328507B3-5E51-D54E-B33A-2D1B76061FA6}" presName="arrowDiagram5" presStyleCnt="0"/>
      <dgm:spPr/>
    </dgm:pt>
    <dgm:pt modelId="{2A3D6C48-B69A-0F45-87E6-3FF87F6A3C90}" type="pres">
      <dgm:prSet presAssocID="{39E6E4F2-6038-9D48-A0E1-7E0DD7C41D84}" presName="bullet5a" presStyleLbl="node1" presStyleIdx="0" presStyleCnt="5" custFlipHor="1" custScaleX="200625" custScaleY="200625" custLinFactX="75810" custLinFactY="-100000" custLinFactNeighborX="100000" custLinFactNeighborY="-189835"/>
      <dgm:spPr/>
    </dgm:pt>
    <dgm:pt modelId="{963C1988-E46B-5C4B-A064-04704E4CE402}" type="pres">
      <dgm:prSet presAssocID="{39E6E4F2-6038-9D48-A0E1-7E0DD7C41D84}" presName="textBox5a" presStyleLbl="revTx" presStyleIdx="0" presStyleCnt="5" custScaleX="220681" custLinFactX="-25655" custLinFactNeighborX="-100000" custLinFactNeighborY="-71583">
        <dgm:presLayoutVars>
          <dgm:bulletEnabled val="1"/>
        </dgm:presLayoutVars>
      </dgm:prSet>
      <dgm:spPr/>
    </dgm:pt>
    <dgm:pt modelId="{C57918C5-977C-3042-9D2C-48BC4F0B336E}" type="pres">
      <dgm:prSet presAssocID="{17319C89-B088-1247-A0B1-7B06C6B60397}" presName="bullet5b" presStyleLbl="node1" presStyleIdx="1" presStyleCnt="5" custScaleX="160221" custScaleY="160221" custLinFactX="78181" custLinFactY="-3387" custLinFactNeighborX="100000" custLinFactNeighborY="-100000"/>
      <dgm:spPr/>
    </dgm:pt>
    <dgm:pt modelId="{4444039D-7C1D-4540-AB76-27F5133FBFC1}" type="pres">
      <dgm:prSet presAssocID="{17319C89-B088-1247-A0B1-7B06C6B60397}" presName="textBox5b" presStyleLbl="revTx" presStyleIdx="1" presStyleCnt="5" custScaleX="155467" custScaleY="94806" custLinFactNeighborX="52720" custLinFactNeighborY="3928">
        <dgm:presLayoutVars>
          <dgm:bulletEnabled val="1"/>
        </dgm:presLayoutVars>
      </dgm:prSet>
      <dgm:spPr/>
    </dgm:pt>
    <dgm:pt modelId="{A1E9423B-694B-2949-BAE3-F8E96BD7FAAB}" type="pres">
      <dgm:prSet presAssocID="{EF204794-7B25-0441-97BD-065B2B2BD827}" presName="bullet5c" presStyleLbl="node1" presStyleIdx="2" presStyleCnt="5" custScaleX="144199" custScaleY="144199" custLinFactX="93750" custLinFactNeighborX="100000" custLinFactNeighborY="-48447"/>
      <dgm:spPr/>
    </dgm:pt>
    <dgm:pt modelId="{BC80CFE3-0BCD-1248-A7EE-A82AF6F4A5C8}" type="pres">
      <dgm:prSet presAssocID="{EF204794-7B25-0441-97BD-065B2B2BD827}" presName="textBox5c" presStyleLbl="revTx" presStyleIdx="2" presStyleCnt="5" custFlipVert="0" custScaleX="133340" custScaleY="75327" custLinFactNeighborX="-40206" custLinFactNeighborY="-44578">
        <dgm:presLayoutVars>
          <dgm:bulletEnabled val="1"/>
        </dgm:presLayoutVars>
      </dgm:prSet>
      <dgm:spPr/>
    </dgm:pt>
    <dgm:pt modelId="{E939B12C-50E3-5546-93F7-0A227F8426D6}" type="pres">
      <dgm:prSet presAssocID="{8AB1E585-B247-4E43-969D-37C766116D20}" presName="bullet5d" presStyleLbl="node1" presStyleIdx="3" presStyleCnt="5" custScaleX="130244" custScaleY="130244" custLinFactX="88777" custLinFactNeighborX="100000" custLinFactNeighborY="-22877"/>
      <dgm:spPr/>
    </dgm:pt>
    <dgm:pt modelId="{DBD1E27E-818B-CE4D-97EA-5DF5C28009E6}" type="pres">
      <dgm:prSet presAssocID="{8AB1E585-B247-4E43-969D-37C766116D20}" presName="textBox5d" presStyleLbl="revTx" presStyleIdx="3" presStyleCnt="5" custFlipVert="0" custScaleX="143408" custScaleY="20929" custLinFactNeighborX="40952" custLinFactNeighborY="-22600">
        <dgm:presLayoutVars>
          <dgm:bulletEnabled val="1"/>
        </dgm:presLayoutVars>
      </dgm:prSet>
      <dgm:spPr/>
    </dgm:pt>
    <dgm:pt modelId="{715699FE-02DF-EC4F-A4B6-CF2A7E617BD7}" type="pres">
      <dgm:prSet presAssocID="{C3ED20C8-A14F-1F4E-89B2-AE3F9FA6143B}" presName="bullet5e" presStyleLbl="node1" presStyleIdx="4" presStyleCnt="5" custScaleX="116819" custScaleY="116819" custLinFactX="84601" custLinFactNeighborX="100000" custLinFactNeighborY="-19849"/>
      <dgm:spPr/>
    </dgm:pt>
    <dgm:pt modelId="{BFE1FFDF-E7D5-064D-809E-B9915843C3C4}" type="pres">
      <dgm:prSet presAssocID="{C3ED20C8-A14F-1F4E-89B2-AE3F9FA6143B}" presName="textBox5e" presStyleLbl="revTx" presStyleIdx="4" presStyleCnt="5" custFlipVert="0" custScaleX="113026" custScaleY="44142" custLinFactX="10341" custLinFactNeighborX="100000" custLinFactNeighborY="-19484">
        <dgm:presLayoutVars>
          <dgm:bulletEnabled val="1"/>
        </dgm:presLayoutVars>
      </dgm:prSet>
      <dgm:spPr/>
    </dgm:pt>
  </dgm:ptLst>
  <dgm:cxnLst>
    <dgm:cxn modelId="{83C30803-B4BD-BC49-9084-47B2C1E7B26E}" type="presOf" srcId="{C3ED20C8-A14F-1F4E-89B2-AE3F9FA6143B}" destId="{BFE1FFDF-E7D5-064D-809E-B9915843C3C4}" srcOrd="0" destOrd="0" presId="urn:microsoft.com/office/officeart/2005/8/layout/arrow2"/>
    <dgm:cxn modelId="{D2852A14-78B3-1148-83AE-E5F689929D63}" srcId="{328507B3-5E51-D54E-B33A-2D1B76061FA6}" destId="{C3ED20C8-A14F-1F4E-89B2-AE3F9FA6143B}" srcOrd="4" destOrd="0" parTransId="{3E14FFEE-65CD-D44B-8ACC-40C18C0F9721}" sibTransId="{18029D35-C845-664C-A6D5-1D3F4615B944}"/>
    <dgm:cxn modelId="{878BEE19-C20C-8148-8D49-A8CAC46E1A4E}" srcId="{328507B3-5E51-D54E-B33A-2D1B76061FA6}" destId="{17319C89-B088-1247-A0B1-7B06C6B60397}" srcOrd="1" destOrd="0" parTransId="{E5568B1C-AE72-0D4E-997C-B97B50D9E4FA}" sibTransId="{0D5640AF-E0F6-5F46-B9DF-7DB723475A29}"/>
    <dgm:cxn modelId="{C363D03C-AFAC-FD4D-9644-1571217ED8DF}" srcId="{328507B3-5E51-D54E-B33A-2D1B76061FA6}" destId="{EF204794-7B25-0441-97BD-065B2B2BD827}" srcOrd="2" destOrd="0" parTransId="{D256C497-8DB9-4E42-8418-C4F963F76A81}" sibTransId="{C06DDA0F-8EB6-4E4D-93D2-01CFA00A0FC3}"/>
    <dgm:cxn modelId="{FBD2A652-2259-B643-9277-135DA083D119}" type="presOf" srcId="{328507B3-5E51-D54E-B33A-2D1B76061FA6}" destId="{820A14F4-A02D-D04A-9DF9-05FFAE51ACB0}" srcOrd="0" destOrd="0" presId="urn:microsoft.com/office/officeart/2005/8/layout/arrow2"/>
    <dgm:cxn modelId="{0DCDD65B-83CA-5246-9FA8-5B7F2039C205}" type="presOf" srcId="{39E6E4F2-6038-9D48-A0E1-7E0DD7C41D84}" destId="{963C1988-E46B-5C4B-A064-04704E4CE402}" srcOrd="0" destOrd="0" presId="urn:microsoft.com/office/officeart/2005/8/layout/arrow2"/>
    <dgm:cxn modelId="{51BB1A75-B296-B043-B687-30BECBE69936}" type="presOf" srcId="{EF204794-7B25-0441-97BD-065B2B2BD827}" destId="{BC80CFE3-0BCD-1248-A7EE-A82AF6F4A5C8}" srcOrd="0" destOrd="0" presId="urn:microsoft.com/office/officeart/2005/8/layout/arrow2"/>
    <dgm:cxn modelId="{C9958580-A4AF-D047-9735-A07FA8771A32}" type="presOf" srcId="{17319C89-B088-1247-A0B1-7B06C6B60397}" destId="{4444039D-7C1D-4540-AB76-27F5133FBFC1}" srcOrd="0" destOrd="0" presId="urn:microsoft.com/office/officeart/2005/8/layout/arrow2"/>
    <dgm:cxn modelId="{01C0EC95-DD2C-6745-B2CF-F58E6D44D364}" srcId="{328507B3-5E51-D54E-B33A-2D1B76061FA6}" destId="{39E6E4F2-6038-9D48-A0E1-7E0DD7C41D84}" srcOrd="0" destOrd="0" parTransId="{1155FC99-12A9-E545-B7EB-30562E8D2055}" sibTransId="{5A55C141-3145-104D-B584-5753EEF32BFC}"/>
    <dgm:cxn modelId="{11CCE8C8-34D2-7043-85AF-C979655460A6}" srcId="{328507B3-5E51-D54E-B33A-2D1B76061FA6}" destId="{8AB1E585-B247-4E43-969D-37C766116D20}" srcOrd="3" destOrd="0" parTransId="{91FB25C9-58B9-CB4B-9568-C58B98E7A0E9}" sibTransId="{AEED1CA5-3AA7-664A-B10D-CD83610BABC4}"/>
    <dgm:cxn modelId="{57FB55F1-6849-EF45-8281-29BC7C49F14D}" type="presOf" srcId="{8AB1E585-B247-4E43-969D-37C766116D20}" destId="{DBD1E27E-818B-CE4D-97EA-5DF5C28009E6}" srcOrd="0" destOrd="0" presId="urn:microsoft.com/office/officeart/2005/8/layout/arrow2"/>
    <dgm:cxn modelId="{5769B117-9A71-0445-BCBC-5D646412C668}" type="presParOf" srcId="{820A14F4-A02D-D04A-9DF9-05FFAE51ACB0}" destId="{06BCF1A7-5C7D-144D-8168-D9FE55768EBE}" srcOrd="0" destOrd="0" presId="urn:microsoft.com/office/officeart/2005/8/layout/arrow2"/>
    <dgm:cxn modelId="{1F17FC81-B1AE-274A-A483-3EA1CB1C0885}" type="presParOf" srcId="{820A14F4-A02D-D04A-9DF9-05FFAE51ACB0}" destId="{F45337D0-60FF-EF49-91C1-4FB05384A20A}" srcOrd="1" destOrd="0" presId="urn:microsoft.com/office/officeart/2005/8/layout/arrow2"/>
    <dgm:cxn modelId="{2AD7AEF5-51D1-4649-A36F-73D21453992D}" type="presParOf" srcId="{F45337D0-60FF-EF49-91C1-4FB05384A20A}" destId="{2A3D6C48-B69A-0F45-87E6-3FF87F6A3C90}" srcOrd="0" destOrd="0" presId="urn:microsoft.com/office/officeart/2005/8/layout/arrow2"/>
    <dgm:cxn modelId="{258AFB1F-CEA7-9048-8ACC-6D318F04CBC5}" type="presParOf" srcId="{F45337D0-60FF-EF49-91C1-4FB05384A20A}" destId="{963C1988-E46B-5C4B-A064-04704E4CE402}" srcOrd="1" destOrd="0" presId="urn:microsoft.com/office/officeart/2005/8/layout/arrow2"/>
    <dgm:cxn modelId="{AA619F86-DEB5-4F42-B445-9798C741916F}" type="presParOf" srcId="{F45337D0-60FF-EF49-91C1-4FB05384A20A}" destId="{C57918C5-977C-3042-9D2C-48BC4F0B336E}" srcOrd="2" destOrd="0" presId="urn:microsoft.com/office/officeart/2005/8/layout/arrow2"/>
    <dgm:cxn modelId="{04153992-CC8D-654D-9370-9875C0EF03C9}" type="presParOf" srcId="{F45337D0-60FF-EF49-91C1-4FB05384A20A}" destId="{4444039D-7C1D-4540-AB76-27F5133FBFC1}" srcOrd="3" destOrd="0" presId="urn:microsoft.com/office/officeart/2005/8/layout/arrow2"/>
    <dgm:cxn modelId="{CB687AFE-7D4E-2344-A56E-9D2ED416F694}" type="presParOf" srcId="{F45337D0-60FF-EF49-91C1-4FB05384A20A}" destId="{A1E9423B-694B-2949-BAE3-F8E96BD7FAAB}" srcOrd="4" destOrd="0" presId="urn:microsoft.com/office/officeart/2005/8/layout/arrow2"/>
    <dgm:cxn modelId="{23FE805F-0C51-C24A-9D7C-550DB57AA520}" type="presParOf" srcId="{F45337D0-60FF-EF49-91C1-4FB05384A20A}" destId="{BC80CFE3-0BCD-1248-A7EE-A82AF6F4A5C8}" srcOrd="5" destOrd="0" presId="urn:microsoft.com/office/officeart/2005/8/layout/arrow2"/>
    <dgm:cxn modelId="{E12E8E6D-5470-5C43-9A93-FD9ECB6A4C3D}" type="presParOf" srcId="{F45337D0-60FF-EF49-91C1-4FB05384A20A}" destId="{E939B12C-50E3-5546-93F7-0A227F8426D6}" srcOrd="6" destOrd="0" presId="urn:microsoft.com/office/officeart/2005/8/layout/arrow2"/>
    <dgm:cxn modelId="{7C65BE31-7376-DB4F-BF59-3CDCEB7AB571}" type="presParOf" srcId="{F45337D0-60FF-EF49-91C1-4FB05384A20A}" destId="{DBD1E27E-818B-CE4D-97EA-5DF5C28009E6}" srcOrd="7" destOrd="0" presId="urn:microsoft.com/office/officeart/2005/8/layout/arrow2"/>
    <dgm:cxn modelId="{E2F0585B-EBB2-704C-8159-31C69249B880}" type="presParOf" srcId="{F45337D0-60FF-EF49-91C1-4FB05384A20A}" destId="{715699FE-02DF-EC4F-A4B6-CF2A7E617BD7}" srcOrd="8" destOrd="0" presId="urn:microsoft.com/office/officeart/2005/8/layout/arrow2"/>
    <dgm:cxn modelId="{45F8FB6F-641A-3247-9F37-96833AE91AA3}" type="presParOf" srcId="{F45337D0-60FF-EF49-91C1-4FB05384A20A}" destId="{BFE1FFDF-E7D5-064D-809E-B9915843C3C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8507B3-5E51-D54E-B33A-2D1B76061FA6}" type="doc">
      <dgm:prSet loTypeId="urn:microsoft.com/office/officeart/2005/8/layout/arrow2" loCatId="" qsTypeId="urn:microsoft.com/office/officeart/2005/8/quickstyle/3d3" qsCatId="3D" csTypeId="urn:microsoft.com/office/officeart/2005/8/colors/accent4_1" csCatId="accent4" phldr="1"/>
      <dgm:spPr/>
    </dgm:pt>
    <dgm:pt modelId="{17319C89-B088-1247-A0B1-7B06C6B60397}">
      <dgm:prSet phldrT="[Text]"/>
      <dgm:spPr>
        <a:blipFill>
          <a:blip xmlns:r="http://schemas.openxmlformats.org/officeDocument/2006/relationships" r:embed="rId1"/>
          <a:stretch>
            <a:fillRect t="-382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5568B1C-AE72-0D4E-997C-B97B50D9E4FA}" type="parTrans" cxnId="{878BEE19-C20C-8148-8D49-A8CAC46E1A4E}">
      <dgm:prSet/>
      <dgm:spPr/>
      <dgm:t>
        <a:bodyPr/>
        <a:lstStyle/>
        <a:p>
          <a:endParaRPr lang="en-US"/>
        </a:p>
      </dgm:t>
    </dgm:pt>
    <dgm:pt modelId="{0D5640AF-E0F6-5F46-B9DF-7DB723475A29}" type="sibTrans" cxnId="{878BEE19-C20C-8148-8D49-A8CAC46E1A4E}">
      <dgm:prSet/>
      <dgm:spPr/>
      <dgm:t>
        <a:bodyPr/>
        <a:lstStyle/>
        <a:p>
          <a:endParaRPr lang="en-US"/>
        </a:p>
      </dgm:t>
    </dgm:pt>
    <dgm:pt modelId="{8AB1E585-B247-4E43-969D-37C766116D20}">
      <dgm:prSet phldrT="[Text]"/>
      <dgm:spPr>
        <a:blipFill>
          <a:blip xmlns:r="http://schemas.openxmlformats.org/officeDocument/2006/relationships" r:embed="rId2"/>
          <a:stretch>
            <a:fillRect t="-10526" r="-442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1FB25C9-58B9-CB4B-9568-C58B98E7A0E9}" type="parTrans" cxnId="{11CCE8C8-34D2-7043-85AF-C979655460A6}">
      <dgm:prSet/>
      <dgm:spPr/>
      <dgm:t>
        <a:bodyPr/>
        <a:lstStyle/>
        <a:p>
          <a:endParaRPr lang="en-US"/>
        </a:p>
      </dgm:t>
    </dgm:pt>
    <dgm:pt modelId="{AEED1CA5-3AA7-664A-B10D-CD83610BABC4}" type="sibTrans" cxnId="{11CCE8C8-34D2-7043-85AF-C979655460A6}">
      <dgm:prSet/>
      <dgm:spPr/>
      <dgm:t>
        <a:bodyPr/>
        <a:lstStyle/>
        <a:p>
          <a:endParaRPr lang="en-US"/>
        </a:p>
      </dgm:t>
    </dgm:pt>
    <dgm:pt modelId="{39E6E4F2-6038-9D48-A0E1-7E0DD7C41D84}">
      <dgm:prSet/>
      <dgm:spPr>
        <a:blipFill>
          <a:blip xmlns:r="http://schemas.openxmlformats.org/officeDocument/2006/relationships" r:embed="rId3"/>
          <a:stretch>
            <a:fillRect l="-549" t="-631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155FC99-12A9-E545-B7EB-30562E8D2055}" type="parTrans" cxnId="{01C0EC95-DD2C-6745-B2CF-F58E6D44D364}">
      <dgm:prSet/>
      <dgm:spPr/>
      <dgm:t>
        <a:bodyPr/>
        <a:lstStyle/>
        <a:p>
          <a:endParaRPr lang="en-US"/>
        </a:p>
      </dgm:t>
    </dgm:pt>
    <dgm:pt modelId="{5A55C141-3145-104D-B584-5753EEF32BFC}" type="sibTrans" cxnId="{01C0EC95-DD2C-6745-B2CF-F58E6D44D364}">
      <dgm:prSet/>
      <dgm:spPr/>
      <dgm:t>
        <a:bodyPr/>
        <a:lstStyle/>
        <a:p>
          <a:endParaRPr lang="en-US"/>
        </a:p>
      </dgm:t>
    </dgm:pt>
    <dgm:pt modelId="{C3ED20C8-A14F-1F4E-89B2-AE3F9FA6143B}">
      <dgm:prSet custT="1"/>
      <dgm:spPr/>
      <dgm:t>
        <a:bodyPr/>
        <a:lstStyle/>
        <a:p>
          <a:r>
            <a:rPr lang="en-US" sz="1800" dirty="0"/>
            <a:t>Dark Energy Experiments</a:t>
          </a:r>
        </a:p>
      </dgm:t>
    </dgm:pt>
    <dgm:pt modelId="{3E14FFEE-65CD-D44B-8ACC-40C18C0F9721}" type="parTrans" cxnId="{D2852A14-78B3-1148-83AE-E5F689929D63}">
      <dgm:prSet/>
      <dgm:spPr/>
      <dgm:t>
        <a:bodyPr/>
        <a:lstStyle/>
        <a:p>
          <a:endParaRPr lang="en-US"/>
        </a:p>
      </dgm:t>
    </dgm:pt>
    <dgm:pt modelId="{18029D35-C845-664C-A6D5-1D3F4615B944}" type="sibTrans" cxnId="{D2852A14-78B3-1148-83AE-E5F689929D63}">
      <dgm:prSet/>
      <dgm:spPr/>
      <dgm:t>
        <a:bodyPr/>
        <a:lstStyle/>
        <a:p>
          <a:endParaRPr lang="en-US"/>
        </a:p>
      </dgm:t>
    </dgm:pt>
    <dgm:pt modelId="{EF204794-7B25-0441-97BD-065B2B2BD827}">
      <dgm:prSet phldrT="[Text]"/>
      <dgm:spPr/>
      <dgm:t>
        <a:bodyPr/>
        <a:lstStyle/>
        <a:p>
          <a:pPr rtl="0"/>
          <a:r>
            <a:rPr lang="en-US" dirty="0"/>
            <a:t>Origin: Big Bang</a:t>
          </a:r>
        </a:p>
      </dgm:t>
    </dgm:pt>
    <dgm:pt modelId="{D256C497-8DB9-4E42-8418-C4F963F76A81}" type="parTrans" cxnId="{C363D03C-AFAC-FD4D-9644-1571217ED8DF}">
      <dgm:prSet/>
      <dgm:spPr/>
      <dgm:t>
        <a:bodyPr/>
        <a:lstStyle/>
        <a:p>
          <a:endParaRPr lang="en-US"/>
        </a:p>
      </dgm:t>
    </dgm:pt>
    <dgm:pt modelId="{C06DDA0F-8EB6-4E4D-93D2-01CFA00A0FC3}" type="sibTrans" cxnId="{C363D03C-AFAC-FD4D-9644-1571217ED8DF}">
      <dgm:prSet/>
      <dgm:spPr/>
      <dgm:t>
        <a:bodyPr/>
        <a:lstStyle/>
        <a:p>
          <a:endParaRPr lang="en-US"/>
        </a:p>
      </dgm:t>
    </dgm:pt>
    <dgm:pt modelId="{820A14F4-A02D-D04A-9DF9-05FFAE51ACB0}" type="pres">
      <dgm:prSet presAssocID="{328507B3-5E51-D54E-B33A-2D1B76061FA6}" presName="arrowDiagram" presStyleCnt="0">
        <dgm:presLayoutVars>
          <dgm:chMax val="5"/>
          <dgm:dir/>
          <dgm:resizeHandles val="exact"/>
        </dgm:presLayoutVars>
      </dgm:prSet>
      <dgm:spPr/>
    </dgm:pt>
    <dgm:pt modelId="{06BCF1A7-5C7D-144D-8168-D9FE55768EBE}" type="pres">
      <dgm:prSet presAssocID="{328507B3-5E51-D54E-B33A-2D1B76061FA6}" presName="arrow" presStyleLbl="bgShp" presStyleIdx="0" presStyleCnt="1" custScaleX="114378" custLinFactNeighborX="213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45337D0-60FF-EF49-91C1-4FB05384A20A}" type="pres">
      <dgm:prSet presAssocID="{328507B3-5E51-D54E-B33A-2D1B76061FA6}" presName="arrowDiagram5" presStyleCnt="0"/>
      <dgm:spPr/>
    </dgm:pt>
    <dgm:pt modelId="{2A3D6C48-B69A-0F45-87E6-3FF87F6A3C90}" type="pres">
      <dgm:prSet presAssocID="{39E6E4F2-6038-9D48-A0E1-7E0DD7C41D84}" presName="bullet5a" presStyleLbl="node1" presStyleIdx="0" presStyleCnt="5" custFlipHor="1" custScaleX="200625" custScaleY="200625" custLinFactX="75810" custLinFactY="-100000" custLinFactNeighborX="100000" custLinFactNeighborY="-189835"/>
      <dgm:spPr/>
    </dgm:pt>
    <dgm:pt modelId="{963C1988-E46B-5C4B-A064-04704E4CE402}" type="pres">
      <dgm:prSet presAssocID="{39E6E4F2-6038-9D48-A0E1-7E0DD7C41D84}" presName="textBox5a" presStyleLbl="revTx" presStyleIdx="0" presStyleCnt="5" custScaleX="220681" custLinFactX="-25655" custLinFactNeighborX="-100000" custLinFactNeighborY="-71583">
        <dgm:presLayoutVars>
          <dgm:bulletEnabled val="1"/>
        </dgm:presLayoutVars>
      </dgm:prSet>
      <dgm:spPr/>
    </dgm:pt>
    <dgm:pt modelId="{C57918C5-977C-3042-9D2C-48BC4F0B336E}" type="pres">
      <dgm:prSet presAssocID="{17319C89-B088-1247-A0B1-7B06C6B60397}" presName="bullet5b" presStyleLbl="node1" presStyleIdx="1" presStyleCnt="5" custScaleX="160221" custScaleY="160221" custLinFactX="78181" custLinFactY="-3387" custLinFactNeighborX="100000" custLinFactNeighborY="-100000"/>
      <dgm:spPr/>
    </dgm:pt>
    <dgm:pt modelId="{4444039D-7C1D-4540-AB76-27F5133FBFC1}" type="pres">
      <dgm:prSet presAssocID="{17319C89-B088-1247-A0B1-7B06C6B60397}" presName="textBox5b" presStyleLbl="revTx" presStyleIdx="1" presStyleCnt="5" custScaleX="155467" custScaleY="94806" custLinFactNeighborX="52720" custLinFactNeighborY="3928">
        <dgm:presLayoutVars>
          <dgm:bulletEnabled val="1"/>
        </dgm:presLayoutVars>
      </dgm:prSet>
      <dgm:spPr/>
    </dgm:pt>
    <dgm:pt modelId="{A1E9423B-694B-2949-BAE3-F8E96BD7FAAB}" type="pres">
      <dgm:prSet presAssocID="{EF204794-7B25-0441-97BD-065B2B2BD827}" presName="bullet5c" presStyleLbl="node1" presStyleIdx="2" presStyleCnt="5" custScaleX="144199" custScaleY="144199" custLinFactX="93750" custLinFactNeighborX="100000" custLinFactNeighborY="-48447"/>
      <dgm:spPr/>
    </dgm:pt>
    <dgm:pt modelId="{BC80CFE3-0BCD-1248-A7EE-A82AF6F4A5C8}" type="pres">
      <dgm:prSet presAssocID="{EF204794-7B25-0441-97BD-065B2B2BD827}" presName="textBox5c" presStyleLbl="revTx" presStyleIdx="2" presStyleCnt="5" custFlipVert="0" custScaleX="133340" custScaleY="75327" custLinFactNeighborX="-40206" custLinFactNeighborY="-44578">
        <dgm:presLayoutVars>
          <dgm:bulletEnabled val="1"/>
        </dgm:presLayoutVars>
      </dgm:prSet>
      <dgm:spPr/>
    </dgm:pt>
    <dgm:pt modelId="{E939B12C-50E3-5546-93F7-0A227F8426D6}" type="pres">
      <dgm:prSet presAssocID="{8AB1E585-B247-4E43-969D-37C766116D20}" presName="bullet5d" presStyleLbl="node1" presStyleIdx="3" presStyleCnt="5" custScaleX="130244" custScaleY="130244" custLinFactX="88777" custLinFactNeighborX="100000" custLinFactNeighborY="-22877"/>
      <dgm:spPr/>
    </dgm:pt>
    <dgm:pt modelId="{DBD1E27E-818B-CE4D-97EA-5DF5C28009E6}" type="pres">
      <dgm:prSet presAssocID="{8AB1E585-B247-4E43-969D-37C766116D20}" presName="textBox5d" presStyleLbl="revTx" presStyleIdx="3" presStyleCnt="5" custFlipVert="0" custScaleX="143408" custScaleY="20929" custLinFactNeighborX="40952" custLinFactNeighborY="-22600">
        <dgm:presLayoutVars>
          <dgm:bulletEnabled val="1"/>
        </dgm:presLayoutVars>
      </dgm:prSet>
      <dgm:spPr/>
    </dgm:pt>
    <dgm:pt modelId="{715699FE-02DF-EC4F-A4B6-CF2A7E617BD7}" type="pres">
      <dgm:prSet presAssocID="{C3ED20C8-A14F-1F4E-89B2-AE3F9FA6143B}" presName="bullet5e" presStyleLbl="node1" presStyleIdx="4" presStyleCnt="5" custScaleX="116819" custScaleY="116819" custLinFactX="84601" custLinFactNeighborX="100000" custLinFactNeighborY="-19849"/>
      <dgm:spPr/>
    </dgm:pt>
    <dgm:pt modelId="{BFE1FFDF-E7D5-064D-809E-B9915843C3C4}" type="pres">
      <dgm:prSet presAssocID="{C3ED20C8-A14F-1F4E-89B2-AE3F9FA6143B}" presName="textBox5e" presStyleLbl="revTx" presStyleIdx="4" presStyleCnt="5" custFlipVert="0" custScaleX="113026" custScaleY="44142" custLinFactX="10341" custLinFactNeighborX="100000" custLinFactNeighborY="-19484">
        <dgm:presLayoutVars>
          <dgm:bulletEnabled val="1"/>
        </dgm:presLayoutVars>
      </dgm:prSet>
      <dgm:spPr/>
    </dgm:pt>
  </dgm:ptLst>
  <dgm:cxnLst>
    <dgm:cxn modelId="{83C30803-B4BD-BC49-9084-47B2C1E7B26E}" type="presOf" srcId="{C3ED20C8-A14F-1F4E-89B2-AE3F9FA6143B}" destId="{BFE1FFDF-E7D5-064D-809E-B9915843C3C4}" srcOrd="0" destOrd="0" presId="urn:microsoft.com/office/officeart/2005/8/layout/arrow2"/>
    <dgm:cxn modelId="{D2852A14-78B3-1148-83AE-E5F689929D63}" srcId="{328507B3-5E51-D54E-B33A-2D1B76061FA6}" destId="{C3ED20C8-A14F-1F4E-89B2-AE3F9FA6143B}" srcOrd="4" destOrd="0" parTransId="{3E14FFEE-65CD-D44B-8ACC-40C18C0F9721}" sibTransId="{18029D35-C845-664C-A6D5-1D3F4615B944}"/>
    <dgm:cxn modelId="{878BEE19-C20C-8148-8D49-A8CAC46E1A4E}" srcId="{328507B3-5E51-D54E-B33A-2D1B76061FA6}" destId="{17319C89-B088-1247-A0B1-7B06C6B60397}" srcOrd="1" destOrd="0" parTransId="{E5568B1C-AE72-0D4E-997C-B97B50D9E4FA}" sibTransId="{0D5640AF-E0F6-5F46-B9DF-7DB723475A29}"/>
    <dgm:cxn modelId="{C363D03C-AFAC-FD4D-9644-1571217ED8DF}" srcId="{328507B3-5E51-D54E-B33A-2D1B76061FA6}" destId="{EF204794-7B25-0441-97BD-065B2B2BD827}" srcOrd="2" destOrd="0" parTransId="{D256C497-8DB9-4E42-8418-C4F963F76A81}" sibTransId="{C06DDA0F-8EB6-4E4D-93D2-01CFA00A0FC3}"/>
    <dgm:cxn modelId="{FBD2A652-2259-B643-9277-135DA083D119}" type="presOf" srcId="{328507B3-5E51-D54E-B33A-2D1B76061FA6}" destId="{820A14F4-A02D-D04A-9DF9-05FFAE51ACB0}" srcOrd="0" destOrd="0" presId="urn:microsoft.com/office/officeart/2005/8/layout/arrow2"/>
    <dgm:cxn modelId="{0DCDD65B-83CA-5246-9FA8-5B7F2039C205}" type="presOf" srcId="{39E6E4F2-6038-9D48-A0E1-7E0DD7C41D84}" destId="{963C1988-E46B-5C4B-A064-04704E4CE402}" srcOrd="0" destOrd="0" presId="urn:microsoft.com/office/officeart/2005/8/layout/arrow2"/>
    <dgm:cxn modelId="{51BB1A75-B296-B043-B687-30BECBE69936}" type="presOf" srcId="{EF204794-7B25-0441-97BD-065B2B2BD827}" destId="{BC80CFE3-0BCD-1248-A7EE-A82AF6F4A5C8}" srcOrd="0" destOrd="0" presId="urn:microsoft.com/office/officeart/2005/8/layout/arrow2"/>
    <dgm:cxn modelId="{C9958580-A4AF-D047-9735-A07FA8771A32}" type="presOf" srcId="{17319C89-B088-1247-A0B1-7B06C6B60397}" destId="{4444039D-7C1D-4540-AB76-27F5133FBFC1}" srcOrd="0" destOrd="0" presId="urn:microsoft.com/office/officeart/2005/8/layout/arrow2"/>
    <dgm:cxn modelId="{01C0EC95-DD2C-6745-B2CF-F58E6D44D364}" srcId="{328507B3-5E51-D54E-B33A-2D1B76061FA6}" destId="{39E6E4F2-6038-9D48-A0E1-7E0DD7C41D84}" srcOrd="0" destOrd="0" parTransId="{1155FC99-12A9-E545-B7EB-30562E8D2055}" sibTransId="{5A55C141-3145-104D-B584-5753EEF32BFC}"/>
    <dgm:cxn modelId="{11CCE8C8-34D2-7043-85AF-C979655460A6}" srcId="{328507B3-5E51-D54E-B33A-2D1B76061FA6}" destId="{8AB1E585-B247-4E43-969D-37C766116D20}" srcOrd="3" destOrd="0" parTransId="{91FB25C9-58B9-CB4B-9568-C58B98E7A0E9}" sibTransId="{AEED1CA5-3AA7-664A-B10D-CD83610BABC4}"/>
    <dgm:cxn modelId="{57FB55F1-6849-EF45-8281-29BC7C49F14D}" type="presOf" srcId="{8AB1E585-B247-4E43-969D-37C766116D20}" destId="{DBD1E27E-818B-CE4D-97EA-5DF5C28009E6}" srcOrd="0" destOrd="0" presId="urn:microsoft.com/office/officeart/2005/8/layout/arrow2"/>
    <dgm:cxn modelId="{5769B117-9A71-0445-BCBC-5D646412C668}" type="presParOf" srcId="{820A14F4-A02D-D04A-9DF9-05FFAE51ACB0}" destId="{06BCF1A7-5C7D-144D-8168-D9FE55768EBE}" srcOrd="0" destOrd="0" presId="urn:microsoft.com/office/officeart/2005/8/layout/arrow2"/>
    <dgm:cxn modelId="{1F17FC81-B1AE-274A-A483-3EA1CB1C0885}" type="presParOf" srcId="{820A14F4-A02D-D04A-9DF9-05FFAE51ACB0}" destId="{F45337D0-60FF-EF49-91C1-4FB05384A20A}" srcOrd="1" destOrd="0" presId="urn:microsoft.com/office/officeart/2005/8/layout/arrow2"/>
    <dgm:cxn modelId="{2AD7AEF5-51D1-4649-A36F-73D21453992D}" type="presParOf" srcId="{F45337D0-60FF-EF49-91C1-4FB05384A20A}" destId="{2A3D6C48-B69A-0F45-87E6-3FF87F6A3C90}" srcOrd="0" destOrd="0" presId="urn:microsoft.com/office/officeart/2005/8/layout/arrow2"/>
    <dgm:cxn modelId="{258AFB1F-CEA7-9048-8ACC-6D318F04CBC5}" type="presParOf" srcId="{F45337D0-60FF-EF49-91C1-4FB05384A20A}" destId="{963C1988-E46B-5C4B-A064-04704E4CE402}" srcOrd="1" destOrd="0" presId="urn:microsoft.com/office/officeart/2005/8/layout/arrow2"/>
    <dgm:cxn modelId="{AA619F86-DEB5-4F42-B445-9798C741916F}" type="presParOf" srcId="{F45337D0-60FF-EF49-91C1-4FB05384A20A}" destId="{C57918C5-977C-3042-9D2C-48BC4F0B336E}" srcOrd="2" destOrd="0" presId="urn:microsoft.com/office/officeart/2005/8/layout/arrow2"/>
    <dgm:cxn modelId="{04153992-CC8D-654D-9370-9875C0EF03C9}" type="presParOf" srcId="{F45337D0-60FF-EF49-91C1-4FB05384A20A}" destId="{4444039D-7C1D-4540-AB76-27F5133FBFC1}" srcOrd="3" destOrd="0" presId="urn:microsoft.com/office/officeart/2005/8/layout/arrow2"/>
    <dgm:cxn modelId="{CB687AFE-7D4E-2344-A56E-9D2ED416F694}" type="presParOf" srcId="{F45337D0-60FF-EF49-91C1-4FB05384A20A}" destId="{A1E9423B-694B-2949-BAE3-F8E96BD7FAAB}" srcOrd="4" destOrd="0" presId="urn:microsoft.com/office/officeart/2005/8/layout/arrow2"/>
    <dgm:cxn modelId="{23FE805F-0C51-C24A-9D7C-550DB57AA520}" type="presParOf" srcId="{F45337D0-60FF-EF49-91C1-4FB05384A20A}" destId="{BC80CFE3-0BCD-1248-A7EE-A82AF6F4A5C8}" srcOrd="5" destOrd="0" presId="urn:microsoft.com/office/officeart/2005/8/layout/arrow2"/>
    <dgm:cxn modelId="{E12E8E6D-5470-5C43-9A93-FD9ECB6A4C3D}" type="presParOf" srcId="{F45337D0-60FF-EF49-91C1-4FB05384A20A}" destId="{E939B12C-50E3-5546-93F7-0A227F8426D6}" srcOrd="6" destOrd="0" presId="urn:microsoft.com/office/officeart/2005/8/layout/arrow2"/>
    <dgm:cxn modelId="{7C65BE31-7376-DB4F-BF59-3CDCEB7AB571}" type="presParOf" srcId="{F45337D0-60FF-EF49-91C1-4FB05384A20A}" destId="{DBD1E27E-818B-CE4D-97EA-5DF5C28009E6}" srcOrd="7" destOrd="0" presId="urn:microsoft.com/office/officeart/2005/8/layout/arrow2"/>
    <dgm:cxn modelId="{E2F0585B-EBB2-704C-8159-31C69249B880}" type="presParOf" srcId="{F45337D0-60FF-EF49-91C1-4FB05384A20A}" destId="{715699FE-02DF-EC4F-A4B6-CF2A7E617BD7}" srcOrd="8" destOrd="0" presId="urn:microsoft.com/office/officeart/2005/8/layout/arrow2"/>
    <dgm:cxn modelId="{45F8FB6F-641A-3247-9F37-96833AE91AA3}" type="presParOf" srcId="{F45337D0-60FF-EF49-91C1-4FB05384A20A}" destId="{BFE1FFDF-E7D5-064D-809E-B9915843C3C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CF1A7-5C7D-144D-8168-D9FE55768EBE}">
      <dsp:nvSpPr>
        <dsp:cNvPr id="0" name=""/>
        <dsp:cNvSpPr/>
      </dsp:nvSpPr>
      <dsp:spPr>
        <a:xfrm>
          <a:off x="1731803" y="0"/>
          <a:ext cx="9066222" cy="4954090"/>
        </a:xfrm>
        <a:prstGeom prst="swooshArrow">
          <a:avLst>
            <a:gd name="adj1" fmla="val 25000"/>
            <a:gd name="adj2" fmla="val 25000"/>
          </a:avLst>
        </a:prstGeom>
        <a:gradFill rotWithShape="1">
          <a:gsLst>
            <a:gs pos="0">
              <a:schemeClr val="accent3">
                <a:tint val="96000"/>
                <a:satMod val="100000"/>
                <a:lumMod val="104000"/>
              </a:schemeClr>
            </a:gs>
            <a:gs pos="78000">
              <a:schemeClr val="accent3"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>
          <a:bevelT w="25400" h="12700"/>
        </a:sp3d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2A3D6C48-B69A-0F45-87E6-3FF87F6A3C90}">
      <dsp:nvSpPr>
        <dsp:cNvPr id="0" name=""/>
        <dsp:cNvSpPr/>
      </dsp:nvSpPr>
      <dsp:spPr>
        <a:xfrm flipH="1">
          <a:off x="3142288" y="3063736"/>
          <a:ext cx="365760" cy="3657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3C1988-E46B-5C4B-A064-04704E4CE402}">
      <dsp:nvSpPr>
        <dsp:cNvPr id="0" name=""/>
        <dsp:cNvSpPr/>
      </dsp:nvSpPr>
      <dsp:spPr>
        <a:xfrm>
          <a:off x="1073313" y="2931000"/>
          <a:ext cx="2291501" cy="117907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03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General Relativity +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endParaRPr lang="en-US" sz="1400" kern="1200" dirty="0"/>
        </a:p>
      </dsp:txBody>
      <dsp:txXfrm>
        <a:off x="1073313" y="2931000"/>
        <a:ext cx="2291501" cy="1179073"/>
      </dsp:txXfrm>
    </dsp:sp>
    <dsp:sp modelId="{C57918C5-977C-3042-9D2C-48BC4F0B336E}">
      <dsp:nvSpPr>
        <dsp:cNvPr id="0" name=""/>
        <dsp:cNvSpPr/>
      </dsp:nvSpPr>
      <dsp:spPr>
        <a:xfrm>
          <a:off x="4322875" y="2354705"/>
          <a:ext cx="457199" cy="4571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44039D-7C1D-4540-AB76-27F5133FBFC1}">
      <dsp:nvSpPr>
        <dsp:cNvPr id="0" name=""/>
        <dsp:cNvSpPr/>
      </dsp:nvSpPr>
      <dsp:spPr>
        <a:xfrm>
          <a:off x="4371799" y="2986141"/>
          <a:ext cx="2045644" cy="196794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04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Expanding Universe, 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en-US" sz="1400" kern="1200" dirty="0"/>
            <a:t> Greatest Blunder?</a:t>
          </a:r>
        </a:p>
      </dsp:txBody>
      <dsp:txXfrm>
        <a:off x="4371799" y="2986141"/>
        <a:ext cx="2045644" cy="1967948"/>
      </dsp:txXfrm>
    </dsp:sp>
    <dsp:sp modelId="{A1E9423B-694B-2949-BAE3-F8E96BD7FAAB}">
      <dsp:nvSpPr>
        <dsp:cNvPr id="0" name=""/>
        <dsp:cNvSpPr/>
      </dsp:nvSpPr>
      <dsp:spPr>
        <a:xfrm>
          <a:off x="5821680" y="1711243"/>
          <a:ext cx="548639" cy="5486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80CFE3-0BCD-1248-A7EE-A82AF6F4A5C8}">
      <dsp:nvSpPr>
        <dsp:cNvPr id="0" name=""/>
        <dsp:cNvSpPr/>
      </dsp:nvSpPr>
      <dsp:spPr>
        <a:xfrm>
          <a:off x="4488729" y="1272224"/>
          <a:ext cx="2039865" cy="20972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605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Origin: Big Bang</a:t>
          </a:r>
        </a:p>
      </dsp:txBody>
      <dsp:txXfrm>
        <a:off x="4488729" y="1272224"/>
        <a:ext cx="2039865" cy="2097253"/>
      </dsp:txXfrm>
    </dsp:sp>
    <dsp:sp modelId="{E939B12C-50E3-5546-93F7-0A227F8426D6}">
      <dsp:nvSpPr>
        <dsp:cNvPr id="0" name=""/>
        <dsp:cNvSpPr/>
      </dsp:nvSpPr>
      <dsp:spPr>
        <a:xfrm>
          <a:off x="7496352" y="1202382"/>
          <a:ext cx="640078" cy="6400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D1E27E-818B-CE4D-97EA-5DF5C28009E6}">
      <dsp:nvSpPr>
        <dsp:cNvPr id="0" name=""/>
        <dsp:cNvSpPr/>
      </dsp:nvSpPr>
      <dsp:spPr>
        <a:xfrm>
          <a:off x="7193795" y="2196979"/>
          <a:ext cx="2273459" cy="69468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407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Accelerated Expansion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en-US" sz="1400" kern="1200" dirty="0"/>
            <a:t> again …</a:t>
          </a:r>
        </a:p>
      </dsp:txBody>
      <dsp:txXfrm>
        <a:off x="7193795" y="2196979"/>
        <a:ext cx="2273459" cy="694683"/>
      </dsp:txXfrm>
    </dsp:sp>
    <dsp:sp modelId="{715699FE-02DF-EC4F-A4B6-CF2A7E617BD7}">
      <dsp:nvSpPr>
        <dsp:cNvPr id="0" name=""/>
        <dsp:cNvSpPr/>
      </dsp:nvSpPr>
      <dsp:spPr>
        <a:xfrm>
          <a:off x="9264171" y="817827"/>
          <a:ext cx="731517" cy="7315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E1FFDF-E7D5-064D-809E-B9915843C3C4}">
      <dsp:nvSpPr>
        <dsp:cNvPr id="0" name=""/>
        <dsp:cNvSpPr/>
      </dsp:nvSpPr>
      <dsp:spPr>
        <a:xfrm>
          <a:off x="10119958" y="1615802"/>
          <a:ext cx="1791811" cy="160951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80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Dark Energy Experiments</a:t>
          </a:r>
        </a:p>
      </dsp:txBody>
      <dsp:txXfrm>
        <a:off x="10119958" y="1615802"/>
        <a:ext cx="1791811" cy="1609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3582C-C8A8-9143-886F-C9360FBE58D2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DB34D-A5B2-2C45-AA6C-A57EBC20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5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4A6D7A5-7884-6145-B9AC-AD05E146E4D4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81FF2-0D55-CC42-ADEB-0AC1BB7BE2D9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C95C0C9-E585-9A4B-BDD1-8CCB73E1D85A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BD0770D-5DEF-7548-B093-44EC1CEE6B60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9450C18-8872-A845-BBFB-8D7326D4E68F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E96F8-B2C7-F54F-9A08-D41235557C33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22A5-770B-B74F-B87B-66E72297854F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3C32-961C-D049-AE0A-6BF92DA22C13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7EF5A31-08F8-C142-A160-EA60C2CECE92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2A271-5013-7F47-B7A5-C47CB6F8D5E2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5D2EB5B-038F-4344-BC5A-DFE0B91F12EF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5230-46E6-F04A-8B62-5D207D126C0D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2D5D-C9FF-AD4D-8BC1-82D760957FCE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85C5-5212-1B4D-98B5-D9AF3D3A0DB2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416AD-2850-344F-90D1-19F9C036618B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F122-5B1E-3045-9684-6F8B5555C8B6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59AB6-E443-2949-B2BB-56B057BC77FD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6852E-0359-A140-92AA-2921ED1060DD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2.png"/><Relationship Id="rId3" Type="http://schemas.microsoft.com/office/2007/relationships/hdphoto" Target="../media/hdphoto3.wdp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0.png"/><Relationship Id="rId5" Type="http://schemas.openxmlformats.org/officeDocument/2006/relationships/diagramData" Target="../diagrams/data1.xml"/><Relationship Id="rId15" Type="http://schemas.openxmlformats.org/officeDocument/2006/relationships/image" Target="../media/image14.png"/><Relationship Id="rId10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1.xml"/><Relationship Id="rId14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C075D-D08A-9643-BBDC-82AE159177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WFIRST DARK ENERGY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4C899-49AB-D941-A272-EC42D501DA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Shoubaneh Hemmati for the WFIRST HLS team</a:t>
            </a:r>
          </a:p>
          <a:p>
            <a:r>
              <a:rPr lang="en-US" dirty="0"/>
              <a:t>Caltech/ IPAC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EEDA1-4F84-A64C-A33C-DF26D8D3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3" b="92453" l="3145" r="96541">
                        <a14:foregroundMark x1="5031" y1="41509" x2="5031" y2="41509"/>
                        <a14:foregroundMark x1="5346" y1="40881" x2="3459" y2="36478"/>
                        <a14:foregroundMark x1="6918" y1="63522" x2="5031" y2="67925"/>
                        <a14:foregroundMark x1="5975" y1="41509" x2="14151" y2="23899"/>
                        <a14:foregroundMark x1="14151" y1="23899" x2="41824" y2="5031"/>
                        <a14:foregroundMark x1="41824" y1="5031" x2="53774" y2="2516"/>
                        <a14:foregroundMark x1="53774" y1="2516" x2="80818" y2="18868"/>
                        <a14:foregroundMark x1="80818" y1="18868" x2="91509" y2="37107"/>
                        <a14:foregroundMark x1="91509" y1="37107" x2="94340" y2="62264"/>
                        <a14:foregroundMark x1="94340" y1="62264" x2="83333" y2="79874"/>
                        <a14:foregroundMark x1="83333" y1="79874" x2="55031" y2="93711"/>
                        <a14:foregroundMark x1="55031" y1="93711" x2="26101" y2="91824"/>
                        <a14:foregroundMark x1="26101" y1="91824" x2="13836" y2="81132"/>
                        <a14:foregroundMark x1="13836" y1="81132" x2="4403" y2="66038"/>
                        <a14:foregroundMark x1="4403" y1="66038" x2="5346" y2="42138"/>
                        <a14:foregroundMark x1="5346" y1="42138" x2="5975" y2="40881"/>
                        <a14:foregroundMark x1="8491" y1="27044" x2="23270" y2="13208"/>
                        <a14:foregroundMark x1="16038" y1="18239" x2="38994" y2="4403"/>
                        <a14:foregroundMark x1="26730" y1="14465" x2="63208" y2="7547"/>
                        <a14:foregroundMark x1="63208" y1="7547" x2="72013" y2="9434"/>
                        <a14:foregroundMark x1="61321" y1="6918" x2="86792" y2="18868"/>
                        <a14:foregroundMark x1="86792" y1="18868" x2="91824" y2="30189"/>
                        <a14:foregroundMark x1="66981" y1="13836" x2="81447" y2="17610"/>
                        <a14:foregroundMark x1="81447" y1="17610" x2="92138" y2="33962"/>
                        <a14:foregroundMark x1="92138" y1="33962" x2="96541" y2="47170"/>
                        <a14:foregroundMark x1="94969" y1="37107" x2="96855" y2="54717"/>
                        <a14:foregroundMark x1="43711" y1="15094" x2="48742" y2="17610"/>
                        <a14:foregroundMark x1="53459" y1="25157" x2="61635" y2="29560"/>
                        <a14:foregroundMark x1="15723" y1="51572" x2="32704" y2="49686"/>
                        <a14:foregroundMark x1="32704" y1="49686" x2="47170" y2="49686"/>
                        <a14:foregroundMark x1="47170" y1="49686" x2="80818" y2="47799"/>
                        <a14:foregroundMark x1="37421" y1="41509" x2="37421" y2="41509"/>
                        <a14:foregroundMark x1="40881" y1="40881" x2="40881" y2="40881"/>
                        <a14:foregroundMark x1="50000" y1="59119" x2="50000" y2="59119"/>
                        <a14:foregroundMark x1="68239" y1="61006" x2="68239" y2="61006"/>
                        <a14:foregroundMark x1="66038" y1="40881" x2="66038" y2="40881"/>
                        <a14:foregroundMark x1="77987" y1="41509" x2="77987" y2="41509"/>
                        <a14:foregroundMark x1="87107" y1="79245" x2="69182" y2="92453"/>
                        <a14:foregroundMark x1="68868" y1="60377" x2="68868" y2="603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0400" y="6202016"/>
            <a:ext cx="1085022" cy="542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B6E7A-D00A-604D-B099-A5993C743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7" b="89831" l="8561" r="89982">
                        <a14:foregroundMark x1="8561" y1="49879" x2="8561" y2="49879"/>
                        <a14:foregroundMark x1="89800" y1="50363" x2="89800" y2="503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7035" y="5983357"/>
            <a:ext cx="1307992" cy="98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9E614A9-E9DB-1F44-9FBF-54425C0A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4" y="2022184"/>
            <a:ext cx="9809018" cy="19465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new methodologies within these probes can further improve Cosmological constraints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FB0F7F-B94D-B448-AF80-4C8852F4A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516581"/>
            <a:ext cx="10820400" cy="845127"/>
          </a:xfrm>
        </p:spPr>
        <p:txBody>
          <a:bodyPr/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All of the mentioned probes use statistical samples of galaxies </a:t>
            </a:r>
            <a:r>
              <a:rPr lang="en-US" dirty="0">
                <a:sym typeface="Wingdings" pitchFamily="2" charset="2"/>
              </a:rPr>
              <a:t> A better galaxy classification can improve inferences from those samples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C939F-8B75-A544-AB9A-BDA68A749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5230-46E6-F04A-8B62-5D207D126C0D}" type="datetime1">
              <a:rPr lang="en-US" smtClean="0"/>
              <a:pPr/>
              <a:t>7/17/18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35B2A-FF65-E044-BBBD-8B842ADE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5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6DAE-D31B-7749-AFB4-13245E48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Reduction, SOM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ABFFF-9084-D64C-93DE-D159A0486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5" y="1920240"/>
            <a:ext cx="6592825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Unsupervised Neural Network to reduce multi-dimensional data while preserving topology.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39F07-0B94-DA49-B78C-BBD09E94F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5230-46E6-F04A-8B62-5D207D126C0D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761C8-1663-8047-B20F-817854F9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1E266-4786-9948-B538-BF24B9556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2"/>
          <a:stretch/>
        </p:blipFill>
        <p:spPr>
          <a:xfrm>
            <a:off x="7438765" y="2330787"/>
            <a:ext cx="3293271" cy="375073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D62BB2-8E17-564F-B703-C9DA953A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225" y="2981813"/>
            <a:ext cx="3714585" cy="309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7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5680-0982-DE40-9D74-45AEE3D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WFIRST WL redshift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C2336-CAAF-3E46-B37A-7B75A7829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960" y="2328360"/>
            <a:ext cx="3756385" cy="35061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Calibrating photometric redshifts to accuracy needed for WL.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Spectroscopic target selection based on the color-redshift relation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Synthetic analog LSST+WFIRST catalog from CANDELS observations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DC9F6-BB67-114E-86A6-5F9860B3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48BE-A5F0-854D-8AB6-C4404DC44BCC}" type="datetime1">
              <a:rPr lang="en-US" smtClean="0"/>
              <a:t>7/17/18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5AE6F-6D3F-1E43-A645-1469A9DB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28360"/>
            <a:ext cx="6614491" cy="360790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7FE01-B0CB-594C-9B74-C6C79655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923CA-E364-6143-BDDE-266121CACF98}"/>
              </a:ext>
            </a:extLst>
          </p:cNvPr>
          <p:cNvSpPr txBox="1"/>
          <p:nvPr/>
        </p:nvSpPr>
        <p:spPr>
          <a:xfrm>
            <a:off x="9615480" y="5930224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Hemmati et al. 2018</a:t>
            </a:r>
          </a:p>
        </p:txBody>
      </p:sp>
    </p:spTree>
    <p:extLst>
      <p:ext uri="{BB962C8B-B14F-4D97-AF65-F5344CB8AC3E}">
        <p14:creationId xmlns:p14="http://schemas.microsoft.com/office/powerpoint/2010/main" val="30642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5680-0982-DE40-9D74-45AEE3D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WFIRST vs. EUCLID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DC9F6-BB67-114E-86A6-5F9860B3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F8AB-7CC4-854E-BF2B-C27A1D7648ED}" type="datetime1">
              <a:rPr lang="en-US" smtClean="0"/>
              <a:t>7/17/18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E5C9A-5381-BB4B-B984-A166E433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32" y="1965961"/>
            <a:ext cx="9263270" cy="30877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567A7-EB14-334F-89D1-7A32C4651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C4DCA-4039-5245-8F88-1D8B6C24518A}"/>
              </a:ext>
            </a:extLst>
          </p:cNvPr>
          <p:cNvSpPr txBox="1"/>
          <p:nvPr/>
        </p:nvSpPr>
        <p:spPr>
          <a:xfrm>
            <a:off x="1422932" y="5160568"/>
            <a:ext cx="7543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26% of WFIRST sample is fainter than Euclid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91% of which live in cells containing a bright source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4% of the SOM cells have no bright galaxy counterpart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5B932-051C-2A41-BF59-5BB91506B12D}"/>
              </a:ext>
            </a:extLst>
          </p:cNvPr>
          <p:cNvSpPr txBox="1"/>
          <p:nvPr/>
        </p:nvSpPr>
        <p:spPr>
          <a:xfrm>
            <a:off x="9017155" y="5072006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Hemmati et al. 2018</a:t>
            </a:r>
          </a:p>
        </p:txBody>
      </p:sp>
    </p:spTree>
    <p:extLst>
      <p:ext uri="{BB962C8B-B14F-4D97-AF65-F5344CB8AC3E}">
        <p14:creationId xmlns:p14="http://schemas.microsoft.com/office/powerpoint/2010/main" val="2563313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5680-0982-DE40-9D74-45AEE3D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also improves Photometric Redshifts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DC9F6-BB67-114E-86A6-5F9860B3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B690-EE4A-5C45-ACE8-8E160443D00D}" type="datetime1">
              <a:rPr lang="en-US" smtClean="0"/>
              <a:t>7/17/18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94A4D7-9BD9-B84D-8F1A-A87C622C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24" y="2142173"/>
            <a:ext cx="11208119" cy="28396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26CFE-7435-BF4B-93D7-8ED9F461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1DA60-AA11-AB46-A2FA-0A0DC1246720}"/>
              </a:ext>
            </a:extLst>
          </p:cNvPr>
          <p:cNvSpPr txBox="1"/>
          <p:nvPr/>
        </p:nvSpPr>
        <p:spPr>
          <a:xfrm>
            <a:off x="10050780" y="4981799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Hemmati et al.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F1BA9-4D38-F849-AC9A-D9D4A712ADA9}"/>
              </a:ext>
            </a:extLst>
          </p:cNvPr>
          <p:cNvSpPr txBox="1"/>
          <p:nvPr/>
        </p:nvSpPr>
        <p:spPr>
          <a:xfrm>
            <a:off x="1109097" y="5483904"/>
            <a:ext cx="995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will enable even larger sample size available for weak lensing shape measurements</a:t>
            </a:r>
          </a:p>
        </p:txBody>
      </p:sp>
    </p:spTree>
    <p:extLst>
      <p:ext uri="{BB962C8B-B14F-4D97-AF65-F5344CB8AC3E}">
        <p14:creationId xmlns:p14="http://schemas.microsoft.com/office/powerpoint/2010/main" val="256199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6C04-70A2-4D46-81AD-CF18084C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112" y="861358"/>
            <a:ext cx="8610600" cy="1293028"/>
          </a:xfrm>
        </p:spPr>
        <p:txBody>
          <a:bodyPr/>
          <a:lstStyle/>
          <a:p>
            <a:r>
              <a:rPr lang="en-US" dirty="0"/>
              <a:t>Structural parameters break redshift degeneracies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CCCA84-2323-1844-B570-A4858AD7AE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1442" y="2583939"/>
            <a:ext cx="3828316" cy="324536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55B2AA-96B3-1D4A-82D2-6E5D89C32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98472" y="2477306"/>
            <a:ext cx="6719455" cy="345812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26679-11D4-7D46-B1B2-7977CDE3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5230-46E6-F04A-8B62-5D207D126C0D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57654-EA3A-AC4C-B887-116DDA49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45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BAB927-A73B-E448-96E8-9838FD15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A0E36-9A97-894F-83E6-F64097B88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E4F7D-F7E1-6147-A741-A48A32C12D0B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53BA6-03E0-0545-BD88-8CD6B387C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6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82EA-3DBA-4F4B-9D8A-ABAF7AF8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087" y="716118"/>
            <a:ext cx="9471007" cy="1293028"/>
          </a:xfrm>
        </p:spPr>
        <p:txBody>
          <a:bodyPr>
            <a:normAutofit/>
          </a:bodyPr>
          <a:lstStyle/>
          <a:p>
            <a:r>
              <a:rPr lang="en-US" dirty="0"/>
              <a:t>NIR space Data improves OPTICAL Ground-based measurements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8E762-8041-0D43-9616-66BA3C1B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5230-46E6-F04A-8B62-5D207D126C0D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9C736-8C81-3B4D-9AEE-72EF166F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B58A3-634F-104E-A7E0-692160F4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852" y="2277092"/>
            <a:ext cx="7356348" cy="3692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154EE6-0229-8148-B247-2A15DC69BB5E}"/>
              </a:ext>
            </a:extLst>
          </p:cNvPr>
          <p:cNvSpPr txBox="1"/>
          <p:nvPr/>
        </p:nvSpPr>
        <p:spPr>
          <a:xfrm>
            <a:off x="9316636" y="5970994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Rhodes et al.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817A7-1A99-424A-9B1F-7D0CE07B305C}"/>
              </a:ext>
            </a:extLst>
          </p:cNvPr>
          <p:cNvSpPr txBox="1"/>
          <p:nvPr/>
        </p:nvSpPr>
        <p:spPr>
          <a:xfrm>
            <a:off x="515983" y="2345776"/>
            <a:ext cx="3337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Data-driven simulation based on cosmos data</a:t>
            </a:r>
          </a:p>
          <a:p>
            <a:r>
              <a:rPr lang="en-US" dirty="0"/>
              <a:t>to mimic LSST optical and Euclid space data.</a:t>
            </a:r>
          </a:p>
          <a:p>
            <a:endParaRPr lang="en-US" dirty="0"/>
          </a:p>
          <a:p>
            <a:r>
              <a:rPr lang="en-US" dirty="0"/>
              <a:t>Redshifts are measured using LePhare </a:t>
            </a:r>
            <a:r>
              <a:rPr lang="en-US" dirty="0" err="1"/>
              <a:t>SEDfitting</a:t>
            </a:r>
            <a:r>
              <a:rPr lang="en-US" dirty="0"/>
              <a:t> code.</a:t>
            </a:r>
          </a:p>
          <a:p>
            <a:endParaRPr lang="en-US" dirty="0"/>
          </a:p>
          <a:p>
            <a:r>
              <a:rPr lang="en-US" dirty="0"/>
              <a:t>Better photometric redshifts, when NIR data is added.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0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C8B9B-8D1B-C845-9883-E41566BA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Extra- Some comparisons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76E02-E825-6B4B-BD7D-AA104890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A5FC-CB4C-BF40-996F-141A97B694FB}" type="datetime1">
              <a:rPr lang="en-US" smtClean="0"/>
              <a:t>7/17/18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4942E9-D49F-E14D-B1F6-E69068D3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90788"/>
            <a:ext cx="7064007" cy="446505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9D4B31-9529-DF44-A0E4-9277815D1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4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3A2B592-C3A2-3145-ACD0-20E4005BB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75" b="92948" l="10000" r="90000">
                        <a14:foregroundMark x1="44545" y1="7616" x2="44545" y2="7616"/>
                        <a14:foregroundMark x1="54040" y1="92948" x2="54040" y2="92948"/>
                        <a14:backgroundMark x1="22626" y1="13117" x2="19495" y2="18900"/>
                        <a14:backgroundMark x1="19495" y1="18900" x2="13535" y2="23695"/>
                        <a14:backgroundMark x1="13535" y1="23695" x2="8687" y2="18900"/>
                        <a14:backgroundMark x1="8687" y1="18900" x2="11010" y2="12694"/>
                        <a14:backgroundMark x1="11010" y1="12694" x2="18788" y2="9168"/>
                        <a14:backgroundMark x1="18788" y1="9168" x2="19596" y2="16220"/>
                        <a14:backgroundMark x1="19596" y1="16220" x2="21111" y2="15797"/>
                        <a14:backgroundMark x1="14141" y1="17630" x2="14242" y2="18477"/>
                        <a14:backgroundMark x1="13434" y1="18759" x2="14040" y2="17066"/>
                        <a14:backgroundMark x1="12121" y1="19182" x2="11010" y2="18195"/>
                        <a14:backgroundMark x1="71515" y1="7898" x2="77273" y2="7898"/>
                        <a14:backgroundMark x1="77273" y1="7898" x2="72323" y2="9732"/>
                        <a14:backgroundMark x1="72323" y1="9732" x2="71212" y2="9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7662" y="1199433"/>
            <a:ext cx="2381076" cy="17052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64E4B3D-2B88-014B-8DD1-1086BD0E2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20322" y="5445809"/>
            <a:ext cx="2282359" cy="14121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F66F58D4-1F42-EB4C-918D-3B2AE6F1D5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24465490"/>
                  </p:ext>
                </p:extLst>
              </p:nvPr>
            </p:nvGraphicFramePr>
            <p:xfrm>
              <a:off x="0" y="1803704"/>
              <a:ext cx="12192001" cy="49540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F66F58D4-1F42-EB4C-918D-3B2AE6F1D5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24465490"/>
                  </p:ext>
                </p:extLst>
              </p:nvPr>
            </p:nvGraphicFramePr>
            <p:xfrm>
              <a:off x="0" y="1803704"/>
              <a:ext cx="12192001" cy="49540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6" r:qs="rId7" r:cs="rId8"/>
              </a:graphicData>
            </a:graphic>
          </p:graphicFrame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BB9FBEDF-8849-D747-8BF7-A038ECF9B17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1329"/>
          <a:stretch/>
        </p:blipFill>
        <p:spPr>
          <a:xfrm>
            <a:off x="18940" y="2184988"/>
            <a:ext cx="3365537" cy="247055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ABC25-7C84-9744-8F18-21A029DB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F170-1F3E-7045-8BEF-6B0478743E22}" type="datetime1">
              <a:rPr lang="en-US" smtClean="0"/>
              <a:t>7/17/18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8CA86B-D632-2E4C-A161-B3E960305D5A}"/>
              </a:ext>
            </a:extLst>
          </p:cNvPr>
          <p:cNvGrpSpPr/>
          <p:nvPr/>
        </p:nvGrpSpPr>
        <p:grpSpPr>
          <a:xfrm>
            <a:off x="7089460" y="4570429"/>
            <a:ext cx="3347080" cy="2151046"/>
            <a:chOff x="8050086" y="2057401"/>
            <a:chExt cx="3786963" cy="25923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8057AF-62D1-C048-868F-46BA0C51C220}"/>
                </a:ext>
              </a:extLst>
            </p:cNvPr>
            <p:cNvSpPr/>
            <p:nvPr/>
          </p:nvSpPr>
          <p:spPr>
            <a:xfrm>
              <a:off x="8050086" y="2057401"/>
              <a:ext cx="3786963" cy="259233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847C6E-95BE-3240-831A-BC15D8EA7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82089" y="2062242"/>
              <a:ext cx="3754960" cy="23027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FA1331-6A0A-E745-8135-B964EFD3E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68145" y="4300838"/>
              <a:ext cx="2898568" cy="34890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BA64BEC-4C24-604E-9532-C4067F8EB7F3}"/>
              </a:ext>
            </a:extLst>
          </p:cNvPr>
          <p:cNvSpPr txBox="1"/>
          <p:nvPr/>
        </p:nvSpPr>
        <p:spPr>
          <a:xfrm>
            <a:off x="9229932" y="279683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2020s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A59EC4-603C-9E4B-82CD-E6E6553BB298}"/>
              </a:ext>
            </a:extLst>
          </p:cNvPr>
          <p:cNvSpPr txBox="1"/>
          <p:nvPr/>
        </p:nvSpPr>
        <p:spPr>
          <a:xfrm>
            <a:off x="7468279" y="3141963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1998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53E06F-237B-8D46-9A31-06D28771ADA7}"/>
              </a:ext>
            </a:extLst>
          </p:cNvPr>
          <p:cNvSpPr txBox="1"/>
          <p:nvPr/>
        </p:nvSpPr>
        <p:spPr>
          <a:xfrm>
            <a:off x="5789144" y="366191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1965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36615-18E2-3444-B7C4-FBF6BE04AC21}"/>
              </a:ext>
            </a:extLst>
          </p:cNvPr>
          <p:cNvSpPr txBox="1"/>
          <p:nvPr/>
        </p:nvSpPr>
        <p:spPr>
          <a:xfrm>
            <a:off x="3077248" y="492695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1920</a:t>
            </a: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55445965-2F8A-E241-86C9-791F16A5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25" y="207669"/>
            <a:ext cx="8610600" cy="1293028"/>
          </a:xfrm>
        </p:spPr>
        <p:txBody>
          <a:bodyPr/>
          <a:lstStyle/>
          <a:p>
            <a:r>
              <a:rPr lang="en-US" dirty="0"/>
              <a:t>A Glance At History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9099506-23E2-424B-B5D7-5BA4BFD09C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1419" y="5248619"/>
            <a:ext cx="2350559" cy="14047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E34DFA-5A23-CB4E-99FE-51DEC3933CDA}"/>
              </a:ext>
            </a:extLst>
          </p:cNvPr>
          <p:cNvSpPr txBox="1"/>
          <p:nvPr/>
        </p:nvSpPr>
        <p:spPr>
          <a:xfrm>
            <a:off x="4318309" y="428283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1930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99A32-7E41-F747-9E1B-FF36B8B01B46}"/>
              </a:ext>
            </a:extLst>
          </p:cNvPr>
          <p:cNvSpPr/>
          <p:nvPr/>
        </p:nvSpPr>
        <p:spPr>
          <a:xfrm flipH="1">
            <a:off x="2299539" y="5822338"/>
            <a:ext cx="182880" cy="182880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25AE20-1E2D-7A48-B627-A9A6E91D78CD}"/>
              </a:ext>
            </a:extLst>
          </p:cNvPr>
          <p:cNvSpPr txBox="1"/>
          <p:nvPr/>
        </p:nvSpPr>
        <p:spPr>
          <a:xfrm>
            <a:off x="2226648" y="5819861"/>
            <a:ext cx="32573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1600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59203-494D-FE47-960F-C35213D20838}"/>
              </a:ext>
            </a:extLst>
          </p:cNvPr>
          <p:cNvSpPr txBox="1"/>
          <p:nvPr/>
        </p:nvSpPr>
        <p:spPr>
          <a:xfrm>
            <a:off x="113327" y="5184329"/>
            <a:ext cx="1774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Apples falling, Heavens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D70C6-967F-D846-9554-FF753B7FD9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84872" y="1732785"/>
            <a:ext cx="2477716" cy="12388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55B11-AE74-3A4A-838E-67C989DB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51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19E7-0AE3-2C4E-9BCB-64DDF8BF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expansion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475B46-B131-6B4D-A4FA-E272EA0E4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760" y="2124358"/>
            <a:ext cx="5905005" cy="33123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Evidence for accelerated expansion today: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SN </a:t>
            </a:r>
            <a:r>
              <a:rPr lang="en-US" dirty="0" err="1"/>
              <a:t>Ia</a:t>
            </a:r>
            <a:endParaRPr lang="en-US" dirty="0"/>
          </a:p>
          <a:p>
            <a:pPr lvl="1"/>
            <a:r>
              <a:rPr lang="en-US" dirty="0"/>
              <a:t>CMB small angular scales</a:t>
            </a:r>
          </a:p>
          <a:p>
            <a:pPr lvl="1"/>
            <a:r>
              <a:rPr lang="en-US" dirty="0"/>
              <a:t>Baryon acoustic scale in galaxy clustering</a:t>
            </a:r>
          </a:p>
          <a:p>
            <a:pPr lvl="1"/>
            <a:r>
              <a:rPr lang="en-US" dirty="0"/>
              <a:t>Weak Lensing of dark matter clustering</a:t>
            </a:r>
          </a:p>
          <a:p>
            <a:pPr lvl="1"/>
            <a:r>
              <a:rPr lang="en-US" dirty="0"/>
              <a:t>Abundance of massive clusters</a:t>
            </a:r>
          </a:p>
          <a:p>
            <a:pPr lvl="1"/>
            <a:r>
              <a:rPr lang="en-US" dirty="0"/>
              <a:t>Structures in </a:t>
            </a:r>
            <a:r>
              <a:rPr lang="en-US" dirty="0" err="1"/>
              <a:t>Lya</a:t>
            </a:r>
            <a:r>
              <a:rPr lang="en-US" dirty="0"/>
              <a:t> forest</a:t>
            </a:r>
          </a:p>
          <a:p>
            <a:pPr lvl="1"/>
            <a:r>
              <a:rPr lang="en-US" dirty="0"/>
              <a:t>Hubble constant</a:t>
            </a:r>
          </a:p>
          <a:p>
            <a:pPr marL="457200" lvl="1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BDE86-FE7A-5843-B1BE-AFC004E75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4512" y="2124358"/>
            <a:ext cx="5149009" cy="3171988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9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Most fundamental question of our time: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no longer “whether” the expansion is accelerating, but “why”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algn="ctr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Either a new energy component (constant, scalar field, …) </a:t>
            </a:r>
          </a:p>
          <a:p>
            <a:pPr algn="ctr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Or GR breaks at cosmological scales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CE18E-B3FF-7E43-8D17-3725818E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9D93-F04B-4C4A-8736-787A39B78FC5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0E9F56-4BA7-2845-83DA-3F63FCB26D5A}"/>
              </a:ext>
            </a:extLst>
          </p:cNvPr>
          <p:cNvSpPr/>
          <p:nvPr/>
        </p:nvSpPr>
        <p:spPr>
          <a:xfrm>
            <a:off x="523958" y="5391543"/>
            <a:ext cx="11131138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US" dirty="0"/>
              <a:t>To do: </a:t>
            </a:r>
          </a:p>
          <a:p>
            <a:r>
              <a:rPr lang="en-US" dirty="0"/>
              <a:t>Measurement of the </a:t>
            </a:r>
            <a:r>
              <a:rPr lang="en-US" u="sng" dirty="0"/>
              <a:t>expansion history</a:t>
            </a:r>
            <a:r>
              <a:rPr lang="en-US" dirty="0"/>
              <a:t>  and </a:t>
            </a:r>
            <a:r>
              <a:rPr lang="en-US" u="sng" dirty="0"/>
              <a:t>structure growth</a:t>
            </a:r>
            <a:r>
              <a:rPr lang="en-US" dirty="0"/>
              <a:t> in a wide redshift range to the highest possible precision</a:t>
            </a:r>
            <a:endParaRPr lang="en-US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D6506E-6D44-5F41-9410-FAF4E465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2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6294880-5105-3F45-91B9-B09D3198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146" y="439431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Friedmann eq frames the terms used in Dark Energy Studies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870C0-545E-AB43-A18F-307DA6F6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3596-019A-5644-8D7F-186D19992C83}" type="datetime1">
              <a:rPr lang="en-US" smtClean="0"/>
              <a:t>7/17/18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1DA65-59D5-9840-BBC0-AEC42A8D4D8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749234" y="1748393"/>
                <a:ext cx="8586788" cy="45367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GR Homogenous and isotropic Universe, Friedmann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=0)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Equation of state of dark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constant w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=0)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Generally though: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Observables: H(z), D(z), G(z)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 to constrain w(z)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1DA65-59D5-9840-BBC0-AEC42A8D4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749234" y="1748393"/>
                <a:ext cx="8586788" cy="4536779"/>
              </a:xfrm>
              <a:blipFill>
                <a:blip r:embed="rId2"/>
                <a:stretch>
                  <a:fillRect l="-739" t="-2514" b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E8BE415-7D5C-4841-BDDC-0D73EABE5D4E}"/>
              </a:ext>
            </a:extLst>
          </p:cNvPr>
          <p:cNvGrpSpPr/>
          <p:nvPr/>
        </p:nvGrpSpPr>
        <p:grpSpPr>
          <a:xfrm>
            <a:off x="2665764" y="3422593"/>
            <a:ext cx="6091376" cy="655013"/>
            <a:chOff x="2124133" y="3043230"/>
            <a:chExt cx="6091376" cy="65501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54B3A7-14B4-FD49-B4B5-9AB1AC75D90F}"/>
                </a:ext>
              </a:extLst>
            </p:cNvPr>
            <p:cNvSpPr txBox="1"/>
            <p:nvPr/>
          </p:nvSpPr>
          <p:spPr>
            <a:xfrm>
              <a:off x="2249261" y="3313687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matter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675FBC-7B52-204D-9745-4A9DFCA81642}"/>
                </a:ext>
              </a:extLst>
            </p:cNvPr>
            <p:cNvSpPr txBox="1"/>
            <p:nvPr/>
          </p:nvSpPr>
          <p:spPr>
            <a:xfrm>
              <a:off x="3601054" y="332891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2A7EDE-7E3B-F043-85BB-5168FFA399E5}"/>
                </a:ext>
              </a:extLst>
            </p:cNvPr>
            <p:cNvSpPr txBox="1"/>
            <p:nvPr/>
          </p:nvSpPr>
          <p:spPr>
            <a:xfrm>
              <a:off x="5141482" y="3311526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curvature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1FA82D-479A-4F49-A05E-9547C312D5E8}"/>
                </a:ext>
              </a:extLst>
            </p:cNvPr>
            <p:cNvSpPr txBox="1"/>
            <p:nvPr/>
          </p:nvSpPr>
          <p:spPr>
            <a:xfrm>
              <a:off x="6663481" y="3311526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Dark energy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35E2EA5C-75D6-A046-AC37-F2855369202F}"/>
                </a:ext>
              </a:extLst>
            </p:cNvPr>
            <p:cNvSpPr/>
            <p:nvPr/>
          </p:nvSpPr>
          <p:spPr>
            <a:xfrm rot="5400000">
              <a:off x="2557889" y="2609474"/>
              <a:ext cx="268296" cy="113580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2930E298-3160-594E-981C-7E4270661D80}"/>
                </a:ext>
              </a:extLst>
            </p:cNvPr>
            <p:cNvSpPr/>
            <p:nvPr/>
          </p:nvSpPr>
          <p:spPr>
            <a:xfrm rot="5400000">
              <a:off x="4124345" y="2610925"/>
              <a:ext cx="268296" cy="113580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C5512FB3-4DE4-2D49-A630-DFAA01083402}"/>
                </a:ext>
              </a:extLst>
            </p:cNvPr>
            <p:cNvSpPr/>
            <p:nvPr/>
          </p:nvSpPr>
          <p:spPr>
            <a:xfrm rot="5400000">
              <a:off x="5641482" y="2609474"/>
              <a:ext cx="268296" cy="113580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E9AE2D5-C003-D945-A230-69A78A020972}"/>
                </a:ext>
              </a:extLst>
            </p:cNvPr>
            <p:cNvSpPr/>
            <p:nvPr/>
          </p:nvSpPr>
          <p:spPr>
            <a:xfrm rot="5400000">
              <a:off x="7294262" y="2510784"/>
              <a:ext cx="268296" cy="133318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4E4DBFF-601C-BD46-A63D-D93705F89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01" y="1748393"/>
            <a:ext cx="1612915" cy="15339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4FCC53-91F4-624E-B49D-7255BB89F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01" y="3282295"/>
            <a:ext cx="1609275" cy="1557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F4B89F-8059-7B40-8C88-DF1B579C7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01" y="4798911"/>
            <a:ext cx="1609275" cy="15425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C12DA0-79D8-CF4E-8E89-6DE5F728CCD7}"/>
              </a:ext>
            </a:extLst>
          </p:cNvPr>
          <p:cNvSpPr txBox="1"/>
          <p:nvPr/>
        </p:nvSpPr>
        <p:spPr>
          <a:xfrm>
            <a:off x="9558961" y="6621447"/>
            <a:ext cx="11512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Credit: Weinberg 2013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0C10F2-CD77-9644-BD5F-F00042B2D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8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CAC31F7F-4AF3-934C-B61A-9331704AE19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34" y="2592392"/>
            <a:ext cx="7401297" cy="3866964"/>
          </a:xfrm>
          <a:prstGeom prst="rect">
            <a:avLst/>
          </a:prstGeom>
          <a:noFill/>
          <a:ln>
            <a:noFill/>
          </a:ln>
          <a:effectLst>
            <a:outerShdw blurRad="38100" dist="12700" algn="ctr" rotWithShape="0">
              <a:schemeClr val="bg2">
                <a:alpha val="29999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C5B537-6479-C64F-8841-167000CA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WFIRST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0074C2B-99CC-8440-B9CA-D41AFBE4F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2" b="95759" l="302" r="96881">
                        <a14:foregroundMark x1="11871" y1="16295" x2="11871" y2="16295"/>
                        <a14:foregroundMark x1="12072" y1="13393" x2="12072" y2="13393"/>
                        <a14:foregroundMark x1="20523" y1="9375" x2="20523" y2="9375"/>
                        <a14:foregroundMark x1="4527" y1="12946" x2="4527" y2="12946"/>
                        <a14:foregroundMark x1="12475" y1="2902" x2="12475" y2="2902"/>
                        <a14:foregroundMark x1="503" y1="16295" x2="503" y2="16295"/>
                        <a14:foregroundMark x1="38129" y1="87500" x2="38129" y2="87500"/>
                        <a14:foregroundMark x1="71932" y1="96205" x2="71932" y2="96205"/>
                        <a14:foregroundMark x1="95775" y1="60714" x2="95775" y2="60714"/>
                        <a14:foregroundMark x1="96881" y1="59375" x2="96881" y2="59375"/>
                        <a14:foregroundMark x1="96881" y1="56920" x2="96881" y2="56920"/>
                        <a14:foregroundMark x1="55533" y1="95759" x2="55533" y2="957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44025">
            <a:off x="7224469" y="2946732"/>
            <a:ext cx="5136524" cy="231660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CA1C8-1E10-8344-95B9-B1EEF0856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6DB1-DD11-DB47-B4D9-7BA232F225C9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023F98-A86A-8B4F-83C2-613FAC918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218" y="1541334"/>
            <a:ext cx="7157731" cy="47555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dirty="0"/>
              <a:t>The Wide Field Infrared Survey Telescope</a:t>
            </a:r>
          </a:p>
          <a:p>
            <a:pPr marL="0" indent="0">
              <a:buNone/>
            </a:pPr>
            <a:r>
              <a:rPr lang="en-US" sz="2600" dirty="0"/>
              <a:t>highest ranked large space mission in 2010 decadal Survey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2.4 meter, Hubble quality (0.11 “/pix) on 100x FOV </a:t>
            </a:r>
          </a:p>
          <a:p>
            <a:pPr marL="0" indent="0">
              <a:buNone/>
            </a:pPr>
            <a:r>
              <a:rPr lang="en-US" dirty="0"/>
              <a:t>Visible and NIR: 0.48-2.0 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Main Goals:</a:t>
            </a:r>
          </a:p>
          <a:p>
            <a:pPr lvl="1"/>
            <a:r>
              <a:rPr lang="en-US" dirty="0"/>
              <a:t>Dark energy</a:t>
            </a:r>
          </a:p>
          <a:p>
            <a:pPr lvl="1"/>
            <a:r>
              <a:rPr lang="en-US" dirty="0"/>
              <a:t>Exoplanets</a:t>
            </a:r>
          </a:p>
          <a:p>
            <a:pPr lvl="1"/>
            <a:r>
              <a:rPr lang="en-US" dirty="0"/>
              <a:t>NIR Survey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25F185BB-5E7C-FD41-AD22-BA9DBA76EBEC}"/>
              </a:ext>
            </a:extLst>
          </p:cNvPr>
          <p:cNvSpPr/>
          <p:nvPr/>
        </p:nvSpPr>
        <p:spPr>
          <a:xfrm rot="5400000">
            <a:off x="6396752" y="3893011"/>
            <a:ext cx="3737482" cy="1163781"/>
          </a:xfrm>
          <a:prstGeom prst="triangle">
            <a:avLst>
              <a:gd name="adj" fmla="val 27674"/>
            </a:avLst>
          </a:prstGeom>
          <a:solidFill>
            <a:schemeClr val="tx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C9F078-0143-7644-8558-C18C8825D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7250" y1="63750" x2="57250" y2="63750"/>
                        <a14:foregroundMark x1="59583" y1="54750" x2="59583" y2="54750"/>
                        <a14:foregroundMark x1="58333" y1="60125" x2="60000" y2="53125"/>
                        <a14:backgroundMark x1="27833" y1="75000" x2="27833" y2="75000"/>
                        <a14:backgroundMark x1="29417" y1="58375" x2="29417" y2="58375"/>
                        <a14:backgroundMark x1="28833" y1="55375" x2="28833" y2="55375"/>
                        <a14:backgroundMark x1="25500" y1="53625" x2="40833" y2="66375"/>
                        <a14:backgroundMark x1="40833" y1="66375" x2="55000" y2="72750"/>
                        <a14:backgroundMark x1="66167" y1="25000" x2="66167" y2="25000"/>
                        <a14:backgroundMark x1="66917" y1="25750" x2="66917" y2="24625"/>
                        <a14:backgroundMark x1="65750" y1="24500" x2="65500" y2="25750"/>
                        <a14:backgroundMark x1="66083" y1="24375" x2="65833" y2="24625"/>
                      </a14:backgroundRemoval>
                    </a14:imgEffect>
                  </a14:imgLayer>
                </a14:imgProps>
              </a:ext>
            </a:extLst>
          </a:blip>
          <a:srcRect l="37441" t="19866" r="20635" b="36716"/>
          <a:stretch/>
        </p:blipFill>
        <p:spPr>
          <a:xfrm rot="21289625">
            <a:off x="6412150" y="5449018"/>
            <a:ext cx="1150337" cy="794212"/>
          </a:xfrm>
          <a:prstGeom prst="rect">
            <a:avLst/>
          </a:prstGeom>
        </p:spPr>
      </p:pic>
      <p:sp>
        <p:nvSpPr>
          <p:cNvPr id="20" name="Triangle 19">
            <a:extLst>
              <a:ext uri="{FF2B5EF4-FFF2-40B4-BE49-F238E27FC236}">
                <a16:creationId xmlns:a16="http://schemas.microsoft.com/office/drawing/2014/main" id="{7D078583-ACC1-8040-8C21-780249246420}"/>
              </a:ext>
            </a:extLst>
          </p:cNvPr>
          <p:cNvSpPr/>
          <p:nvPr/>
        </p:nvSpPr>
        <p:spPr>
          <a:xfrm rot="5400000">
            <a:off x="6197703" y="5618513"/>
            <a:ext cx="498948" cy="314698"/>
          </a:xfrm>
          <a:prstGeom prst="triangle">
            <a:avLst>
              <a:gd name="adj" fmla="val 44687"/>
            </a:avLst>
          </a:prstGeom>
          <a:solidFill>
            <a:schemeClr val="tx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6A853-C301-7048-8D59-1108AA15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37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B0D-7EBD-1644-B732-52EF52F2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WFIRST Probes of Dark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BEDAF-D61C-9746-ACB7-EBDC1A461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100" y="2194813"/>
            <a:ext cx="6748939" cy="40241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 Supernova </a:t>
            </a:r>
            <a:r>
              <a:rPr lang="en-US" dirty="0" err="1"/>
              <a:t>Ia</a:t>
            </a: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 Weak Gravitational Lensing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Clustering (BAO)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Balanced combination of probes:</a:t>
            </a:r>
          </a:p>
          <a:p>
            <a:pPr lvl="1"/>
            <a:r>
              <a:rPr lang="en-US" dirty="0"/>
              <a:t>To cross-check systematic uncertainties	</a:t>
            </a:r>
          </a:p>
          <a:p>
            <a:pPr lvl="1"/>
            <a:r>
              <a:rPr lang="en-US" dirty="0"/>
              <a:t>To take advantage of complimentary information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BDC94-088D-7A48-94A6-7E276395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EE90-CA1E-EA44-B93A-47BB590A6B89}" type="datetime1">
              <a:rPr lang="en-US" smtClean="0"/>
              <a:t>7/17/18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6AAD6A-72F1-984E-BF3D-8FC7BD2DE6C0}"/>
              </a:ext>
            </a:extLst>
          </p:cNvPr>
          <p:cNvGrpSpPr/>
          <p:nvPr/>
        </p:nvGrpSpPr>
        <p:grpSpPr>
          <a:xfrm>
            <a:off x="6979230" y="2194813"/>
            <a:ext cx="3891133" cy="3917950"/>
            <a:chOff x="6399744" y="1968810"/>
            <a:chExt cx="4203187" cy="46050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E349AC0-DEDF-8B46-AA14-81BB456755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99744" y="1968810"/>
              <a:ext cx="4203187" cy="4476131"/>
              <a:chOff x="3634973" y="-601908"/>
              <a:chExt cx="4938384" cy="5259070"/>
            </a:xfrm>
          </p:grpSpPr>
          <p:pic>
            <p:nvPicPr>
              <p:cNvPr id="8" name="Picture 7" descr="wfirst_probes.pdf">
                <a:extLst>
                  <a:ext uri="{FF2B5EF4-FFF2-40B4-BE49-F238E27FC236}">
                    <a16:creationId xmlns:a16="http://schemas.microsoft.com/office/drawing/2014/main" id="{2CD0BF17-B3C3-7044-AE12-E8BB18A29D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196" t="9878" r="12760" b="26048"/>
              <a:stretch/>
            </p:blipFill>
            <p:spPr>
              <a:xfrm>
                <a:off x="3634973" y="-601908"/>
                <a:ext cx="4938384" cy="51158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9" name="Picture 8" descr="wfirst_probes.pdf">
                <a:extLst>
                  <a:ext uri="{FF2B5EF4-FFF2-40B4-BE49-F238E27FC236}">
                    <a16:creationId xmlns:a16="http://schemas.microsoft.com/office/drawing/2014/main" id="{8520DC79-5DA6-5A4C-BF42-87DFF3BB4F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4476" t="75849" r="41090" b="21408"/>
              <a:stretch/>
            </p:blipFill>
            <p:spPr>
              <a:xfrm>
                <a:off x="5897706" y="4438173"/>
                <a:ext cx="890495" cy="2189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130962-FD32-C74D-8B0F-AAB2EAB0788C}"/>
                </a:ext>
              </a:extLst>
            </p:cNvPr>
            <p:cNvSpPr txBox="1"/>
            <p:nvPr/>
          </p:nvSpPr>
          <p:spPr>
            <a:xfrm>
              <a:off x="6399744" y="6281502"/>
              <a:ext cx="4203187" cy="29238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ysClr val="windowText" lastClr="000000"/>
                  </a:solidFill>
                  <a:latin typeface="Times" pitchFamily="2" charset="0"/>
                </a:rPr>
                <a:t>redshift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E76E4D-2B8A-7A45-9BC6-08B2585B726D}"/>
                </a:ext>
              </a:extLst>
            </p:cNvPr>
            <p:cNvSpPr/>
            <p:nvPr/>
          </p:nvSpPr>
          <p:spPr>
            <a:xfrm>
              <a:off x="8255000" y="6167967"/>
              <a:ext cx="884767" cy="1550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A6CBE-8CC6-4140-8C81-BDBCAF1B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2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2F4-3C8D-2A40-A47A-A01BD679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Supernova Type </a:t>
            </a:r>
            <a:r>
              <a:rPr lang="en-US" dirty="0" err="1"/>
              <a:t>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399E7-2A20-4843-8CBB-2D44430EE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024" y="1652653"/>
            <a:ext cx="5334000" cy="46434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peak luminosity tightly correlated with light curve, standard candles for measuring distances.</a:t>
            </a:r>
          </a:p>
          <a:p>
            <a:r>
              <a:rPr lang="en-US" dirty="0"/>
              <a:t>Measures the expansion history through the distance-redshift relation D(z)</a:t>
            </a:r>
          </a:p>
          <a:p>
            <a:r>
              <a:rPr lang="en-US" dirty="0"/>
              <a:t>Space offers: sharper PSF for fainter SN, more accurate flux calibration, low sky background in NIR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Limited by photometric calibration, dust extinction, and evolution of SN population, not statistical errors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BF7C39-315A-3D4D-A274-90BE31B967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9898" y="2168243"/>
            <a:ext cx="3867451" cy="40243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B7CB5-EBB9-A344-9CF8-0120487EC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CD6C9-60B1-824C-942F-8F4AE133FA02}" type="datetime1">
              <a:rPr lang="en-US" smtClean="0"/>
              <a:t>7/17/18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0DFF16-11C2-0C4B-81BB-3CE548BF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765" y="2162298"/>
            <a:ext cx="1986912" cy="4024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4CAAFF-6942-E34B-840A-E1246BC1BA0A}"/>
              </a:ext>
            </a:extLst>
          </p:cNvPr>
          <p:cNvSpPr txBox="1"/>
          <p:nvPr/>
        </p:nvSpPr>
        <p:spPr>
          <a:xfrm>
            <a:off x="10898416" y="6218682"/>
            <a:ext cx="9444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Credit: </a:t>
            </a:r>
            <a:r>
              <a:rPr lang="en-US" sz="700" dirty="0" err="1"/>
              <a:t>Perlmutter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865106-41AA-1442-9C93-BA580E462A05}"/>
              </a:ext>
            </a:extLst>
          </p:cNvPr>
          <p:cNvSpPr txBox="1"/>
          <p:nvPr/>
        </p:nvSpPr>
        <p:spPr>
          <a:xfrm>
            <a:off x="8698074" y="6187489"/>
            <a:ext cx="10374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Credit: </a:t>
            </a:r>
            <a:r>
              <a:rPr lang="en-US" sz="700" dirty="0" err="1"/>
              <a:t>Scolnic</a:t>
            </a:r>
            <a:r>
              <a:rPr lang="en-US" sz="700" dirty="0"/>
              <a:t>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7A86E-3B32-454A-BD17-B7D104DD5BAE}"/>
              </a:ext>
            </a:extLst>
          </p:cNvPr>
          <p:cNvSpPr txBox="1"/>
          <p:nvPr/>
        </p:nvSpPr>
        <p:spPr>
          <a:xfrm>
            <a:off x="586903" y="4070142"/>
            <a:ext cx="4898242" cy="120032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WFIRST will observe: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Wide, medium, &amp; deep imaging+ IFU spectroscopy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2700 </a:t>
            </a:r>
            <a:r>
              <a:rPr lang="en-US" dirty="0" err="1">
                <a:solidFill>
                  <a:sysClr val="windowText" lastClr="000000"/>
                </a:solidFill>
              </a:rPr>
              <a:t>SNIa</a:t>
            </a:r>
            <a:r>
              <a:rPr lang="en-US" dirty="0">
                <a:solidFill>
                  <a:sysClr val="windowText" lastClr="000000"/>
                </a:solidFill>
              </a:rPr>
              <a:t> 0.1&lt;z&lt;1.7 </a:t>
            </a:r>
            <a:r>
              <a:rPr lang="en-US" dirty="0">
                <a:solidFill>
                  <a:sysClr val="windowText" lastClr="000000"/>
                </a:solidFill>
                <a:sym typeface="Wingdings" pitchFamily="2" charset="2"/>
              </a:rPr>
              <a:t> D(z) to ~0.3%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9C4BE-DCB7-664F-8EA7-6D97C153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Shoubaneh Hemmati, COSPAR 2018</a:t>
            </a:r>
          </a:p>
        </p:txBody>
      </p:sp>
    </p:spTree>
    <p:extLst>
      <p:ext uri="{BB962C8B-B14F-4D97-AF65-F5344CB8AC3E}">
        <p14:creationId xmlns:p14="http://schemas.microsoft.com/office/powerpoint/2010/main" val="123973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C094D4-F80C-954E-BA0F-10DD14B0E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8" y="1541418"/>
            <a:ext cx="11468372" cy="5081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21041-1764-A746-B86F-23D86905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Baryon Acoustic Oscillation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CFE7B1-789A-A44F-8902-65EAF69E5A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/>
          <a:stretch/>
        </p:blipFill>
        <p:spPr>
          <a:xfrm>
            <a:off x="360008" y="3555192"/>
            <a:ext cx="3011226" cy="273613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73266-ADA9-734F-8448-29F4803B8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D8D3-F7C1-EB46-AAC3-0FC7DE8549B9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C263D-D785-F545-B788-F8AA6DA8BA3C}"/>
              </a:ext>
            </a:extLst>
          </p:cNvPr>
          <p:cNvSpPr txBox="1"/>
          <p:nvPr/>
        </p:nvSpPr>
        <p:spPr>
          <a:xfrm>
            <a:off x="360008" y="1736352"/>
            <a:ext cx="11340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Ruler: </a:t>
            </a:r>
          </a:p>
          <a:p>
            <a:r>
              <a:rPr lang="en-US" dirty="0"/>
              <a:t>Sound waves propagating before recombination imprint a characteristic scale on matter clustering. </a:t>
            </a:r>
          </a:p>
          <a:p>
            <a:endParaRPr lang="en-US" dirty="0"/>
          </a:p>
          <a:p>
            <a:r>
              <a:rPr lang="en-US" dirty="0"/>
              <a:t>sound horizon today (using clustering of galaxies) </a:t>
            </a:r>
          </a:p>
          <a:p>
            <a:r>
              <a:rPr lang="en-US" dirty="0"/>
              <a:t>sound horizon at the time of recombination (using the CMB).     </a:t>
            </a:r>
            <a:r>
              <a:rPr lang="en-US" dirty="0">
                <a:sym typeface="Wingdings" pitchFamily="2" charset="2"/>
              </a:rPr>
              <a:t> D(z), H(z) 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2692-9D35-FB48-B29F-FE13CDC62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853" y="3790682"/>
            <a:ext cx="2300411" cy="2131725"/>
          </a:xfrm>
          <a:solidFill>
            <a:schemeClr val="tx1">
              <a:lumMod val="65000"/>
              <a:alpha val="26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First detection: </a:t>
            </a:r>
            <a:r>
              <a:rPr lang="en-US" sz="1400" dirty="0"/>
              <a:t>(Eisenstein et al. 2005)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40,000 red SDSS spectroscopic galaxies  0.15&lt;z&lt;0.4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0A4B303-F988-9E4D-B179-FC5C7397FA27}"/>
              </a:ext>
            </a:extLst>
          </p:cNvPr>
          <p:cNvSpPr/>
          <p:nvPr/>
        </p:nvSpPr>
        <p:spPr>
          <a:xfrm>
            <a:off x="7075667" y="2713384"/>
            <a:ext cx="250466" cy="714268"/>
          </a:xfrm>
          <a:prstGeom prst="rightBrace">
            <a:avLst>
              <a:gd name="adj1" fmla="val 8333"/>
              <a:gd name="adj2" fmla="val 625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5B555-FADE-9C4A-A1F6-2F050A241EB8}"/>
              </a:ext>
            </a:extLst>
          </p:cNvPr>
          <p:cNvSpPr txBox="1"/>
          <p:nvPr/>
        </p:nvSpPr>
        <p:spPr>
          <a:xfrm>
            <a:off x="6988594" y="5274069"/>
            <a:ext cx="4839786" cy="92333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WFIRST will measure:			D(z)        H(z)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16 million Ha at 1&lt;z&lt;2		0.5%	0.9%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1.4 million [OIII] at 2&lt;z&lt;3		1.3%	2.1%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0A1D4A-9A56-4844-ADD7-8ADF868C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111" y="2774329"/>
            <a:ext cx="2348269" cy="23407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822EBC-A383-5644-A30E-C269DF6433C3}"/>
              </a:ext>
            </a:extLst>
          </p:cNvPr>
          <p:cNvSpPr txBox="1"/>
          <p:nvPr/>
        </p:nvSpPr>
        <p:spPr>
          <a:xfrm>
            <a:off x="10813234" y="296988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w=-1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10A0C7-8672-C347-A13F-115C3713BA52}"/>
              </a:ext>
            </a:extLst>
          </p:cNvPr>
          <p:cNvSpPr txBox="1"/>
          <p:nvPr/>
        </p:nvSpPr>
        <p:spPr>
          <a:xfrm>
            <a:off x="10236764" y="4221849"/>
            <a:ext cx="646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8BEB9-866E-C74F-949F-938EA7CF4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3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139A64-48F7-1746-8A3B-B8C489B9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4" y="1957602"/>
            <a:ext cx="6019800" cy="2402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785C6-AB2B-4A43-9153-CB352D48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Gravitational Lensing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C2A4F-4263-B64F-89C1-5F1998C7D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91128" y="4750231"/>
            <a:ext cx="4896679" cy="1588279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WFIRST will observe:</a:t>
            </a:r>
          </a:p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Imaging (High Latitude Survey)</a:t>
            </a:r>
          </a:p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~2000 sq deg Y,J, H, F184 to ~26.5 AB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380m lensed galaxies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40,000 massive clusters</a:t>
            </a:r>
          </a:p>
          <a:p>
            <a:pPr marL="45720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G(z) </a:t>
            </a:r>
            <a:r>
              <a:rPr lang="en-US" dirty="0">
                <a:solidFill>
                  <a:sysClr val="windowText" lastClr="000000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ysClr val="windowText" lastClr="000000"/>
                </a:solidFill>
              </a:rPr>
              <a:t> z</a:t>
            </a:r>
            <a:r>
              <a:rPr lang="en-US" dirty="0">
                <a:solidFill>
                  <a:sysClr val="windowText" lastClr="000000"/>
                </a:solidFill>
                <a:sym typeface="Wingdings" pitchFamily="2" charset="2"/>
              </a:rPr>
              <a:t>&lt;1: </a:t>
            </a:r>
            <a:r>
              <a:rPr lang="en-US" dirty="0">
                <a:solidFill>
                  <a:sysClr val="windowText" lastClr="000000"/>
                </a:solidFill>
              </a:rPr>
              <a:t>0.21%   z&gt;1 : 0.78%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5F3A3-EEED-AB44-B732-9D411301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8F9E-8F13-A74F-9E8B-DE09E19937FE}" type="datetime1">
              <a:rPr lang="en-US" smtClean="0"/>
              <a:t>7/17/18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994AA-50C3-524D-B662-FB6EFE6EDFBA}"/>
              </a:ext>
            </a:extLst>
          </p:cNvPr>
          <p:cNvSpPr txBox="1"/>
          <p:nvPr/>
        </p:nvSpPr>
        <p:spPr>
          <a:xfrm>
            <a:off x="450575" y="4439846"/>
            <a:ext cx="6019800" cy="1200329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Correlation of ellipticities as a function of angular separation averaged over many galaxy pairs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dirty="0">
                <a:sym typeface="Wingdings" pitchFamily="2" charset="2"/>
              </a:rPr>
              <a:t>weak lensing small effect  (0.5%) on distorting shapes of galaxies  growth function G(z), D(z)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F8B52-9FCA-244F-8E31-A7D0A37A429C}"/>
              </a:ext>
            </a:extLst>
          </p:cNvPr>
          <p:cNvSpPr txBox="1"/>
          <p:nvPr/>
        </p:nvSpPr>
        <p:spPr>
          <a:xfrm>
            <a:off x="450574" y="5674844"/>
            <a:ext cx="622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very large samples with good shape measurements and precise redshifts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3246AC-912F-7C4D-8329-4E2D9A2C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922" y="1859660"/>
            <a:ext cx="3237090" cy="277792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1A518-11EE-9D46-ACBF-3F54BE87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Shoubaneh Hemmati, COSPAR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8824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2245</TotalTime>
  <Words>892</Words>
  <Application>Microsoft Macintosh PowerPoint</Application>
  <PresentationFormat>Widescreen</PresentationFormat>
  <Paragraphs>179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Times</vt:lpstr>
      <vt:lpstr>Wingdings</vt:lpstr>
      <vt:lpstr>Vapor Trail</vt:lpstr>
      <vt:lpstr>WFIRST DARK ENERGY</vt:lpstr>
      <vt:lpstr>A Glance At History</vt:lpstr>
      <vt:lpstr>Accelerating expansion</vt:lpstr>
      <vt:lpstr>Friedmann eq frames the terms used in Dark Energy Studies</vt:lpstr>
      <vt:lpstr>WFIRST</vt:lpstr>
      <vt:lpstr>WFIRST Probes of Dark Energy</vt:lpstr>
      <vt:lpstr>Supernova Type Ia</vt:lpstr>
      <vt:lpstr>Baryon Acoustic Oscillation</vt:lpstr>
      <vt:lpstr>Weak Gravitational Lensing</vt:lpstr>
      <vt:lpstr>new methodologies within these probes can further improve Cosmological constraints</vt:lpstr>
      <vt:lpstr>Dimension Reduction, SOM</vt:lpstr>
      <vt:lpstr>WFIRST WL redshift Calibration</vt:lpstr>
      <vt:lpstr>WFIRST vs. EUCLID</vt:lpstr>
      <vt:lpstr>SOM also improves Photometric Redshifts</vt:lpstr>
      <vt:lpstr>Structural parameters break redshift degeneracies</vt:lpstr>
      <vt:lpstr>Thanks.</vt:lpstr>
      <vt:lpstr>NIR space Data improves OPTICAL Ground-based measurements</vt:lpstr>
      <vt:lpstr>Extra- Some comparisons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WFIRST DARK ENERGY</dc:title>
  <dc:creator>shoubaneh Hemmati</dc:creator>
  <cp:lastModifiedBy>shoubaneh Hemmati</cp:lastModifiedBy>
  <cp:revision>188</cp:revision>
  <dcterms:created xsi:type="dcterms:W3CDTF">2018-07-16T05:48:10Z</dcterms:created>
  <dcterms:modified xsi:type="dcterms:W3CDTF">2018-07-18T05:10:16Z</dcterms:modified>
</cp:coreProperties>
</file>